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358" r:id="rId2"/>
    <p:sldId id="360" r:id="rId3"/>
    <p:sldId id="269" r:id="rId4"/>
    <p:sldId id="361" r:id="rId5"/>
    <p:sldId id="362" r:id="rId6"/>
    <p:sldId id="365" r:id="rId7"/>
    <p:sldId id="363" r:id="rId8"/>
    <p:sldId id="364" r:id="rId9"/>
    <p:sldId id="376" r:id="rId10"/>
    <p:sldId id="366" r:id="rId11"/>
    <p:sldId id="377" r:id="rId12"/>
    <p:sldId id="368" r:id="rId13"/>
    <p:sldId id="369" r:id="rId14"/>
    <p:sldId id="319" r:id="rId15"/>
    <p:sldId id="37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B2B2B2"/>
    <a:srgbClr val="FFFFCC"/>
    <a:srgbClr val="CCFFCC"/>
    <a:srgbClr val="FFCC99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56" autoAdjust="0"/>
    <p:restoredTop sz="90644" autoAdjust="0"/>
  </p:normalViewPr>
  <p:slideViewPr>
    <p:cSldViewPr>
      <p:cViewPr varScale="1">
        <p:scale>
          <a:sx n="89" d="100"/>
          <a:sy n="89" d="100"/>
        </p:scale>
        <p:origin x="332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-186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1C4EE8A-618E-465A-81EF-E794E2DDF5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3C00FD-D7E3-4D09-AD1D-824DB90901C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F540A09-6AE5-42DE-9ABC-3A2A108671AB}" type="datetimeFigureOut">
              <a:rPr lang="en-US"/>
              <a:pPr>
                <a:defRPr/>
              </a:pPr>
              <a:t>11/7/2025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AB540FF-0080-4178-9242-7579B58C790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C316E5F-8911-4261-ADBB-048D9CFED2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796833-9B8D-4067-AB77-259948F587D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827F68-7C13-4006-B773-7F782500AA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753FDBA-09D7-46BB-9E42-2BE8C9B6C9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0300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594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179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28D29-1ECB-41DF-951B-2A23F95AD026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3F4F-51B2-42EE-AFA2-40C4572185C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347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9832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191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590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550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11/7/2025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343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232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183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5782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creately.com/diagram/example/gsxncbyb1/ATM+System+(Use+Case)" TargetMode="Externa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D06FA83-4A68-4A87-B6A4-175B0A099A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Use Cases</a:t>
            </a:r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7357DE5F-014A-4B45-9000-1833B46B45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Modeling Scenarios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A0B221AD-1213-4CEE-A507-FAC2E232E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Use Case Example - ATM</a:t>
            </a:r>
          </a:p>
        </p:txBody>
      </p:sp>
      <p:sp>
        <p:nvSpPr>
          <p:cNvPr id="11267" name="Slide Number Placeholder 4">
            <a:extLst>
              <a:ext uri="{FF2B5EF4-FFF2-40B4-BE49-F238E27FC236}">
                <a16:creationId xmlns:a16="http://schemas.microsoft.com/office/drawing/2014/main" id="{827965A9-AD8B-4FEC-992D-A7FCA5E2B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·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-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o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4A1CAF1-40B3-4FE5-997D-BFBE0DA50D29}" type="slidenum">
              <a:rPr lang="en-US" altLang="en-US" sz="1800">
                <a:ea typeface="MS PGothic" panose="020B0600070205080204" pitchFamily="34" charset="-128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800">
              <a:ea typeface="MS PGothic" panose="020B0600070205080204" pitchFamily="34" charset="-128"/>
            </a:endParaRPr>
          </a:p>
        </p:txBody>
      </p:sp>
      <p:grpSp>
        <p:nvGrpSpPr>
          <p:cNvPr id="11268" name="Group 1">
            <a:extLst>
              <a:ext uri="{FF2B5EF4-FFF2-40B4-BE49-F238E27FC236}">
                <a16:creationId xmlns:a16="http://schemas.microsoft.com/office/drawing/2014/main" id="{99501DB5-A002-4995-A3D8-CFA2C1438E74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447800"/>
            <a:ext cx="6188075" cy="4418013"/>
            <a:chOff x="1279559" y="1426258"/>
            <a:chExt cx="5902617" cy="4286944"/>
          </a:xfrm>
        </p:grpSpPr>
        <p:sp>
          <p:nvSpPr>
            <p:cNvPr id="11270" name="Rectangle 11">
              <a:extLst>
                <a:ext uri="{FF2B5EF4-FFF2-40B4-BE49-F238E27FC236}">
                  <a16:creationId xmlns:a16="http://schemas.microsoft.com/office/drawing/2014/main" id="{3763AC8B-6726-416C-88C5-25F8CDDD13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38863" y="1426258"/>
              <a:ext cx="1163623" cy="1430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271" name="Rectangle 13">
              <a:extLst>
                <a:ext uri="{FF2B5EF4-FFF2-40B4-BE49-F238E27FC236}">
                  <a16:creationId xmlns:a16="http://schemas.microsoft.com/office/drawing/2014/main" id="{D270D5A0-14F7-4425-A2BB-2FD15CAFB8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19803" y="1429748"/>
              <a:ext cx="88973" cy="169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8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1272" name="Rectangle 16">
              <a:extLst>
                <a:ext uri="{FF2B5EF4-FFF2-40B4-BE49-F238E27FC236}">
                  <a16:creationId xmlns:a16="http://schemas.microsoft.com/office/drawing/2014/main" id="{94972387-22FA-4F1C-9A59-3C470E9C38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3296" y="1429748"/>
              <a:ext cx="0" cy="4065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273" name="Rectangle 17">
              <a:extLst>
                <a:ext uri="{FF2B5EF4-FFF2-40B4-BE49-F238E27FC236}">
                  <a16:creationId xmlns:a16="http://schemas.microsoft.com/office/drawing/2014/main" id="{99D23C5E-A8C9-4D06-8CDD-7F8698CE2B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19932" y="1429748"/>
              <a:ext cx="0" cy="4065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274" name="Rectangle 19">
              <a:extLst>
                <a:ext uri="{FF2B5EF4-FFF2-40B4-BE49-F238E27FC236}">
                  <a16:creationId xmlns:a16="http://schemas.microsoft.com/office/drawing/2014/main" id="{DF7CEBE9-A6DA-4C18-B21F-C8A7004C5A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15883" y="1429748"/>
              <a:ext cx="0" cy="4065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275" name="Rectangle 20">
              <a:extLst>
                <a:ext uri="{FF2B5EF4-FFF2-40B4-BE49-F238E27FC236}">
                  <a16:creationId xmlns:a16="http://schemas.microsoft.com/office/drawing/2014/main" id="{8FE0A692-23BE-42EF-8D0B-08F30F7D17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82176" y="1429748"/>
              <a:ext cx="0" cy="4065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276" name="Rectangle 22">
              <a:extLst>
                <a:ext uri="{FF2B5EF4-FFF2-40B4-BE49-F238E27FC236}">
                  <a16:creationId xmlns:a16="http://schemas.microsoft.com/office/drawing/2014/main" id="{57D586FB-C292-4C0E-BED0-F54F3493F0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6429" y="1897347"/>
              <a:ext cx="648977" cy="12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277" name="Rectangle 24">
              <a:extLst>
                <a:ext uri="{FF2B5EF4-FFF2-40B4-BE49-F238E27FC236}">
                  <a16:creationId xmlns:a16="http://schemas.microsoft.com/office/drawing/2014/main" id="{13F2A097-D29B-4433-9F96-7BDF85C06E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9391" y="1904326"/>
              <a:ext cx="75016" cy="132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700">
                  <a:solidFill>
                    <a:srgbClr val="008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1278" name="Rectangle 25">
              <a:extLst>
                <a:ext uri="{FF2B5EF4-FFF2-40B4-BE49-F238E27FC236}">
                  <a16:creationId xmlns:a16="http://schemas.microsoft.com/office/drawing/2014/main" id="{AA7A6593-7C3C-4EBA-A572-A408E24F43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19048" y="1904326"/>
              <a:ext cx="75016" cy="132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700">
                  <a:solidFill>
                    <a:srgbClr val="4020C0"/>
                  </a:solidFill>
                </a:rPr>
                <a:t>:</a:t>
              </a:r>
              <a:endParaRPr lang="en-US" altLang="en-US" sz="1800"/>
            </a:p>
          </p:txBody>
        </p:sp>
        <p:sp>
          <p:nvSpPr>
            <p:cNvPr id="11279" name="Rectangle 26">
              <a:extLst>
                <a:ext uri="{FF2B5EF4-FFF2-40B4-BE49-F238E27FC236}">
                  <a16:creationId xmlns:a16="http://schemas.microsoft.com/office/drawing/2014/main" id="{12CD00A7-21FA-4749-8170-5A2077FBF6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8706" y="1904326"/>
              <a:ext cx="75016" cy="132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700">
                  <a:solidFill>
                    <a:srgbClr val="008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1280" name="Rectangle 28">
              <a:extLst>
                <a:ext uri="{FF2B5EF4-FFF2-40B4-BE49-F238E27FC236}">
                  <a16:creationId xmlns:a16="http://schemas.microsoft.com/office/drawing/2014/main" id="{8B562E9C-FE5E-431B-BD7B-28D64979B7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3107" y="1897347"/>
              <a:ext cx="207603" cy="113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281" name="Rectangle 29">
              <a:extLst>
                <a:ext uri="{FF2B5EF4-FFF2-40B4-BE49-F238E27FC236}">
                  <a16:creationId xmlns:a16="http://schemas.microsoft.com/office/drawing/2014/main" id="{8C1BEBC5-FC91-40D8-BEDF-4E0B543332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0336" y="1904326"/>
              <a:ext cx="59315" cy="1029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1282" name="Freeform 30">
              <a:extLst>
                <a:ext uri="{FF2B5EF4-FFF2-40B4-BE49-F238E27FC236}">
                  <a16:creationId xmlns:a16="http://schemas.microsoft.com/office/drawing/2014/main" id="{290DD222-9272-4C47-8BE7-D020C6075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3195" y="2214896"/>
              <a:ext cx="141310" cy="143071"/>
            </a:xfrm>
            <a:custGeom>
              <a:avLst/>
              <a:gdLst>
                <a:gd name="T0" fmla="*/ 2147483646 w 44"/>
                <a:gd name="T1" fmla="*/ 2147483646 h 44"/>
                <a:gd name="T2" fmla="*/ 2147483646 w 44"/>
                <a:gd name="T3" fmla="*/ 2147483646 h 44"/>
                <a:gd name="T4" fmla="*/ 2147483646 w 44"/>
                <a:gd name="T5" fmla="*/ 2147483646 h 44"/>
                <a:gd name="T6" fmla="*/ 2147483646 w 44"/>
                <a:gd name="T7" fmla="*/ 2147483646 h 44"/>
                <a:gd name="T8" fmla="*/ 2147483646 w 44"/>
                <a:gd name="T9" fmla="*/ 2147483646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"/>
                <a:gd name="T16" fmla="*/ 0 h 44"/>
                <a:gd name="T17" fmla="*/ 44 w 44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" h="44">
                  <a:moveTo>
                    <a:pt x="36" y="36"/>
                  </a:moveTo>
                  <a:cubicBezTo>
                    <a:pt x="44" y="28"/>
                    <a:pt x="44" y="16"/>
                    <a:pt x="36" y="8"/>
                  </a:cubicBezTo>
                  <a:cubicBezTo>
                    <a:pt x="28" y="0"/>
                    <a:pt x="16" y="0"/>
                    <a:pt x="8" y="8"/>
                  </a:cubicBezTo>
                  <a:cubicBezTo>
                    <a:pt x="0" y="16"/>
                    <a:pt x="0" y="28"/>
                    <a:pt x="8" y="36"/>
                  </a:cubicBezTo>
                  <a:cubicBezTo>
                    <a:pt x="16" y="44"/>
                    <a:pt x="28" y="44"/>
                    <a:pt x="36" y="36"/>
                  </a:cubicBezTo>
                </a:path>
              </a:pathLst>
            </a:custGeom>
            <a:solidFill>
              <a:srgbClr val="C8C8C8"/>
            </a:solidFill>
            <a:ln w="28575">
              <a:solidFill>
                <a:srgbClr val="C8C8C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Freeform 31">
              <a:extLst>
                <a:ext uri="{FF2B5EF4-FFF2-40B4-BE49-F238E27FC236}">
                  <a16:creationId xmlns:a16="http://schemas.microsoft.com/office/drawing/2014/main" id="{FABB206C-7E3E-4739-8E1C-1029EC8B44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5750" y="2199193"/>
              <a:ext cx="143054" cy="143071"/>
            </a:xfrm>
            <a:custGeom>
              <a:avLst/>
              <a:gdLst>
                <a:gd name="T0" fmla="*/ 2147483646 w 44"/>
                <a:gd name="T1" fmla="*/ 2147483646 h 44"/>
                <a:gd name="T2" fmla="*/ 2147483646 w 44"/>
                <a:gd name="T3" fmla="*/ 2147483646 h 44"/>
                <a:gd name="T4" fmla="*/ 2147483646 w 44"/>
                <a:gd name="T5" fmla="*/ 2147483646 h 44"/>
                <a:gd name="T6" fmla="*/ 2147483646 w 44"/>
                <a:gd name="T7" fmla="*/ 2147483646 h 44"/>
                <a:gd name="T8" fmla="*/ 2147483646 w 44"/>
                <a:gd name="T9" fmla="*/ 2147483646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"/>
                <a:gd name="T16" fmla="*/ 0 h 44"/>
                <a:gd name="T17" fmla="*/ 44 w 44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" h="44">
                  <a:moveTo>
                    <a:pt x="36" y="36"/>
                  </a:moveTo>
                  <a:cubicBezTo>
                    <a:pt x="44" y="28"/>
                    <a:pt x="44" y="16"/>
                    <a:pt x="36" y="8"/>
                  </a:cubicBezTo>
                  <a:cubicBezTo>
                    <a:pt x="28" y="0"/>
                    <a:pt x="16" y="0"/>
                    <a:pt x="8" y="8"/>
                  </a:cubicBezTo>
                  <a:cubicBezTo>
                    <a:pt x="0" y="16"/>
                    <a:pt x="0" y="28"/>
                    <a:pt x="8" y="36"/>
                  </a:cubicBezTo>
                  <a:cubicBezTo>
                    <a:pt x="16" y="44"/>
                    <a:pt x="28" y="44"/>
                    <a:pt x="36" y="36"/>
                  </a:cubicBezTo>
                </a:path>
              </a:pathLst>
            </a:custGeom>
            <a:solidFill>
              <a:srgbClr val="F3F2FF"/>
            </a:solidFill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Line 32">
              <a:extLst>
                <a:ext uri="{FF2B5EF4-FFF2-40B4-BE49-F238E27FC236}">
                  <a16:creationId xmlns:a16="http://schemas.microsoft.com/office/drawing/2014/main" id="{9C11CCD0-2A88-4312-9D60-40D171BC9A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7277" y="2335285"/>
              <a:ext cx="1745" cy="22682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5" name="Line 33">
              <a:extLst>
                <a:ext uri="{FF2B5EF4-FFF2-40B4-BE49-F238E27FC236}">
                  <a16:creationId xmlns:a16="http://schemas.microsoft.com/office/drawing/2014/main" id="{456CC915-72C7-47C8-9F55-B3C51828DC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1326" y="2399842"/>
              <a:ext cx="193646" cy="174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Freeform 34">
              <a:extLst>
                <a:ext uri="{FF2B5EF4-FFF2-40B4-BE49-F238E27FC236}">
                  <a16:creationId xmlns:a16="http://schemas.microsoft.com/office/drawing/2014/main" id="{76284631-AE2D-434B-BC58-BA3DB7CAD3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5033" y="2562106"/>
              <a:ext cx="324489" cy="162264"/>
            </a:xfrm>
            <a:custGeom>
              <a:avLst/>
              <a:gdLst>
                <a:gd name="T0" fmla="*/ 0 w 186"/>
                <a:gd name="T1" fmla="*/ 2147483646 h 93"/>
                <a:gd name="T2" fmla="*/ 2147483646 w 186"/>
                <a:gd name="T3" fmla="*/ 0 h 93"/>
                <a:gd name="T4" fmla="*/ 2147483646 w 186"/>
                <a:gd name="T5" fmla="*/ 2147483646 h 93"/>
                <a:gd name="T6" fmla="*/ 0 60000 65536"/>
                <a:gd name="T7" fmla="*/ 0 60000 65536"/>
                <a:gd name="T8" fmla="*/ 0 60000 65536"/>
                <a:gd name="T9" fmla="*/ 0 w 186"/>
                <a:gd name="T10" fmla="*/ 0 h 93"/>
                <a:gd name="T11" fmla="*/ 186 w 186"/>
                <a:gd name="T12" fmla="*/ 93 h 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6" h="93">
                  <a:moveTo>
                    <a:pt x="0" y="93"/>
                  </a:moveTo>
                  <a:lnTo>
                    <a:pt x="93" y="0"/>
                  </a:lnTo>
                  <a:lnTo>
                    <a:pt x="186" y="9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Rectangle 36">
              <a:extLst>
                <a:ext uri="{FF2B5EF4-FFF2-40B4-BE49-F238E27FC236}">
                  <a16:creationId xmlns:a16="http://schemas.microsoft.com/office/drawing/2014/main" id="{7896A22B-DF7C-4F01-AEB0-23BD6F9535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0669" y="2853483"/>
              <a:ext cx="894960" cy="130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288" name="Rectangle 37">
              <a:extLst>
                <a:ext uri="{FF2B5EF4-FFF2-40B4-BE49-F238E27FC236}">
                  <a16:creationId xmlns:a16="http://schemas.microsoft.com/office/drawing/2014/main" id="{3940C444-C351-4156-85BF-BD094869E1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9559" y="2782845"/>
              <a:ext cx="1077218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100" b="1">
                  <a:solidFill>
                    <a:srgbClr val="000000"/>
                  </a:solidFill>
                </a:rPr>
                <a:t>Bank Customer</a:t>
              </a:r>
              <a:endParaRPr lang="en-US" altLang="en-US" sz="1100" b="1"/>
            </a:p>
          </p:txBody>
        </p:sp>
        <p:sp>
          <p:nvSpPr>
            <p:cNvPr id="11289" name="Freeform 40">
              <a:extLst>
                <a:ext uri="{FF2B5EF4-FFF2-40B4-BE49-F238E27FC236}">
                  <a16:creationId xmlns:a16="http://schemas.microsoft.com/office/drawing/2014/main" id="{47D6300B-5CF2-4BC1-8E56-6A3237C8C4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9624" y="1957542"/>
              <a:ext cx="1140944" cy="499005"/>
            </a:xfrm>
            <a:custGeom>
              <a:avLst/>
              <a:gdLst>
                <a:gd name="T0" fmla="*/ 2147483646 w 352"/>
                <a:gd name="T1" fmla="*/ 2147483646 h 154"/>
                <a:gd name="T2" fmla="*/ 2147483646 w 352"/>
                <a:gd name="T3" fmla="*/ 2147483646 h 154"/>
                <a:gd name="T4" fmla="*/ 2147483646 w 352"/>
                <a:gd name="T5" fmla="*/ 2147483646 h 154"/>
                <a:gd name="T6" fmla="*/ 2147483646 w 352"/>
                <a:gd name="T7" fmla="*/ 2147483646 h 154"/>
                <a:gd name="T8" fmla="*/ 2147483646 w 352"/>
                <a:gd name="T9" fmla="*/ 2147483646 h 1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2"/>
                <a:gd name="T16" fmla="*/ 0 h 154"/>
                <a:gd name="T17" fmla="*/ 352 w 352"/>
                <a:gd name="T18" fmla="*/ 154 h 1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2" h="154">
                  <a:moveTo>
                    <a:pt x="289" y="126"/>
                  </a:moveTo>
                  <a:cubicBezTo>
                    <a:pt x="352" y="99"/>
                    <a:pt x="352" y="55"/>
                    <a:pt x="289" y="28"/>
                  </a:cubicBezTo>
                  <a:cubicBezTo>
                    <a:pt x="227" y="0"/>
                    <a:pt x="125" y="0"/>
                    <a:pt x="63" y="28"/>
                  </a:cubicBezTo>
                  <a:cubicBezTo>
                    <a:pt x="0" y="55"/>
                    <a:pt x="0" y="99"/>
                    <a:pt x="63" y="126"/>
                  </a:cubicBezTo>
                  <a:cubicBezTo>
                    <a:pt x="125" y="154"/>
                    <a:pt x="227" y="154"/>
                    <a:pt x="289" y="126"/>
                  </a:cubicBezTo>
                </a:path>
              </a:pathLst>
            </a:custGeom>
            <a:solidFill>
              <a:srgbClr val="C8C8C8"/>
            </a:solidFill>
            <a:ln w="4">
              <a:solidFill>
                <a:srgbClr val="C8C8C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0" name="Freeform 41">
              <a:extLst>
                <a:ext uri="{FF2B5EF4-FFF2-40B4-BE49-F238E27FC236}">
                  <a16:creationId xmlns:a16="http://schemas.microsoft.com/office/drawing/2014/main" id="{32A2303C-4AA5-441A-86D2-C00942593EC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3923" y="1940094"/>
              <a:ext cx="1140944" cy="500750"/>
            </a:xfrm>
            <a:custGeom>
              <a:avLst/>
              <a:gdLst>
                <a:gd name="T0" fmla="*/ 2147483646 w 352"/>
                <a:gd name="T1" fmla="*/ 2147483646 h 154"/>
                <a:gd name="T2" fmla="*/ 2147483646 w 352"/>
                <a:gd name="T3" fmla="*/ 2147483646 h 154"/>
                <a:gd name="T4" fmla="*/ 2147483646 w 352"/>
                <a:gd name="T5" fmla="*/ 2147483646 h 154"/>
                <a:gd name="T6" fmla="*/ 2147483646 w 352"/>
                <a:gd name="T7" fmla="*/ 2147483646 h 154"/>
                <a:gd name="T8" fmla="*/ 2147483646 w 352"/>
                <a:gd name="T9" fmla="*/ 2147483646 h 1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2"/>
                <a:gd name="T16" fmla="*/ 0 h 154"/>
                <a:gd name="T17" fmla="*/ 352 w 352"/>
                <a:gd name="T18" fmla="*/ 154 h 1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2" h="154">
                  <a:moveTo>
                    <a:pt x="289" y="126"/>
                  </a:moveTo>
                  <a:cubicBezTo>
                    <a:pt x="352" y="99"/>
                    <a:pt x="352" y="55"/>
                    <a:pt x="289" y="28"/>
                  </a:cubicBezTo>
                  <a:cubicBezTo>
                    <a:pt x="227" y="0"/>
                    <a:pt x="125" y="0"/>
                    <a:pt x="63" y="28"/>
                  </a:cubicBezTo>
                  <a:cubicBezTo>
                    <a:pt x="0" y="55"/>
                    <a:pt x="0" y="99"/>
                    <a:pt x="63" y="126"/>
                  </a:cubicBezTo>
                  <a:cubicBezTo>
                    <a:pt x="125" y="154"/>
                    <a:pt x="227" y="154"/>
                    <a:pt x="289" y="126"/>
                  </a:cubicBezTo>
                </a:path>
              </a:pathLst>
            </a:custGeom>
            <a:solidFill>
              <a:srgbClr val="F3F2FF"/>
            </a:solidFill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1" name="Rectangle 42">
              <a:extLst>
                <a:ext uri="{FF2B5EF4-FFF2-40B4-BE49-F238E27FC236}">
                  <a16:creationId xmlns:a16="http://schemas.microsoft.com/office/drawing/2014/main" id="{09C61E86-328E-4B8A-8A6A-42E77A30A0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6510" y="2132019"/>
              <a:ext cx="879259" cy="12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292" name="Rectangle 43">
              <a:extLst>
                <a:ext uri="{FF2B5EF4-FFF2-40B4-BE49-F238E27FC236}">
                  <a16:creationId xmlns:a16="http://schemas.microsoft.com/office/drawing/2014/main" id="{D4DA6D37-4841-48AC-B66F-42F5B86764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0357" y="2028817"/>
              <a:ext cx="57708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solidFill>
                    <a:srgbClr val="000000"/>
                  </a:solidFill>
                </a:rPr>
                <a:t>Withdraw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solidFill>
                    <a:srgbClr val="000000"/>
                  </a:solidFill>
                </a:rPr>
                <a:t> Cash</a:t>
              </a:r>
              <a:endParaRPr lang="en-US" altLang="en-US" sz="1000" b="1"/>
            </a:p>
          </p:txBody>
        </p:sp>
        <p:sp>
          <p:nvSpPr>
            <p:cNvPr id="11293" name="Rectangle 44">
              <a:extLst>
                <a:ext uri="{FF2B5EF4-FFF2-40B4-BE49-F238E27FC236}">
                  <a16:creationId xmlns:a16="http://schemas.microsoft.com/office/drawing/2014/main" id="{53C874AE-72DF-488A-AA81-921C154444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1466" y="1962776"/>
              <a:ext cx="205858" cy="113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294" name="Rectangle 45">
              <a:extLst>
                <a:ext uri="{FF2B5EF4-FFF2-40B4-BE49-F238E27FC236}">
                  <a16:creationId xmlns:a16="http://schemas.microsoft.com/office/drawing/2014/main" id="{5BE5D851-641A-4DFC-983F-56AFB6C89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0438" y="1969755"/>
              <a:ext cx="59315" cy="1029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1295" name="Line 46">
              <a:extLst>
                <a:ext uri="{FF2B5EF4-FFF2-40B4-BE49-F238E27FC236}">
                  <a16:creationId xmlns:a16="http://schemas.microsoft.com/office/drawing/2014/main" id="{A5F1214B-D031-48DA-8724-E999A08A37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9521" y="2234088"/>
              <a:ext cx="1074279" cy="21809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6" name="Rectangle 47">
              <a:extLst>
                <a:ext uri="{FF2B5EF4-FFF2-40B4-BE49-F238E27FC236}">
                  <a16:creationId xmlns:a16="http://schemas.microsoft.com/office/drawing/2014/main" id="{2C7DD608-ED3A-40D1-A94B-0D01038FE4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3732" y="2234088"/>
              <a:ext cx="247728" cy="127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297" name="Rectangle 48">
              <a:extLst>
                <a:ext uri="{FF2B5EF4-FFF2-40B4-BE49-F238E27FC236}">
                  <a16:creationId xmlns:a16="http://schemas.microsoft.com/office/drawing/2014/main" id="{E55758AE-B5F5-4C4C-8A47-3ED48362A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3640" y="2237578"/>
              <a:ext cx="75016" cy="132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1298" name="Rectangle 49">
              <a:extLst>
                <a:ext uri="{FF2B5EF4-FFF2-40B4-BE49-F238E27FC236}">
                  <a16:creationId xmlns:a16="http://schemas.microsoft.com/office/drawing/2014/main" id="{0F522F59-F643-41D4-B98A-C820B27072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3732" y="2234088"/>
              <a:ext cx="247728" cy="127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299" name="Rectangle 50">
              <a:extLst>
                <a:ext uri="{FF2B5EF4-FFF2-40B4-BE49-F238E27FC236}">
                  <a16:creationId xmlns:a16="http://schemas.microsoft.com/office/drawing/2014/main" id="{A49FF960-D4EA-485E-BBE5-DB1BDBB371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3640" y="2237578"/>
              <a:ext cx="75016" cy="132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1300" name="Freeform 51">
              <a:extLst>
                <a:ext uri="{FF2B5EF4-FFF2-40B4-BE49-F238E27FC236}">
                  <a16:creationId xmlns:a16="http://schemas.microsoft.com/office/drawing/2014/main" id="{54C154B5-D76C-42D7-9BCB-2CE1150181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2956" y="3950946"/>
              <a:ext cx="1140944" cy="499005"/>
            </a:xfrm>
            <a:custGeom>
              <a:avLst/>
              <a:gdLst>
                <a:gd name="T0" fmla="*/ 2147483646 w 352"/>
                <a:gd name="T1" fmla="*/ 2147483646 h 154"/>
                <a:gd name="T2" fmla="*/ 2147483646 w 352"/>
                <a:gd name="T3" fmla="*/ 2147483646 h 154"/>
                <a:gd name="T4" fmla="*/ 2147483646 w 352"/>
                <a:gd name="T5" fmla="*/ 2147483646 h 154"/>
                <a:gd name="T6" fmla="*/ 2147483646 w 352"/>
                <a:gd name="T7" fmla="*/ 2147483646 h 154"/>
                <a:gd name="T8" fmla="*/ 2147483646 w 352"/>
                <a:gd name="T9" fmla="*/ 2147483646 h 1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2"/>
                <a:gd name="T16" fmla="*/ 0 h 154"/>
                <a:gd name="T17" fmla="*/ 352 w 352"/>
                <a:gd name="T18" fmla="*/ 154 h 1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2" h="154">
                  <a:moveTo>
                    <a:pt x="289" y="126"/>
                  </a:moveTo>
                  <a:cubicBezTo>
                    <a:pt x="352" y="99"/>
                    <a:pt x="352" y="55"/>
                    <a:pt x="289" y="28"/>
                  </a:cubicBezTo>
                  <a:cubicBezTo>
                    <a:pt x="227" y="0"/>
                    <a:pt x="125" y="0"/>
                    <a:pt x="63" y="28"/>
                  </a:cubicBezTo>
                  <a:cubicBezTo>
                    <a:pt x="0" y="55"/>
                    <a:pt x="0" y="99"/>
                    <a:pt x="63" y="126"/>
                  </a:cubicBezTo>
                  <a:cubicBezTo>
                    <a:pt x="125" y="154"/>
                    <a:pt x="227" y="154"/>
                    <a:pt x="289" y="126"/>
                  </a:cubicBezTo>
                </a:path>
              </a:pathLst>
            </a:custGeom>
            <a:solidFill>
              <a:srgbClr val="C8C8C8"/>
            </a:solidFill>
            <a:ln w="4">
              <a:solidFill>
                <a:srgbClr val="C8C8C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1" name="Freeform 52">
              <a:extLst>
                <a:ext uri="{FF2B5EF4-FFF2-40B4-BE49-F238E27FC236}">
                  <a16:creationId xmlns:a16="http://schemas.microsoft.com/office/drawing/2014/main" id="{2B422838-EF0E-4C9E-B77F-CE294CE022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7255" y="3933498"/>
              <a:ext cx="1140944" cy="500750"/>
            </a:xfrm>
            <a:custGeom>
              <a:avLst/>
              <a:gdLst>
                <a:gd name="T0" fmla="*/ 2147483646 w 352"/>
                <a:gd name="T1" fmla="*/ 2147483646 h 154"/>
                <a:gd name="T2" fmla="*/ 2147483646 w 352"/>
                <a:gd name="T3" fmla="*/ 2147483646 h 154"/>
                <a:gd name="T4" fmla="*/ 2147483646 w 352"/>
                <a:gd name="T5" fmla="*/ 2147483646 h 154"/>
                <a:gd name="T6" fmla="*/ 2147483646 w 352"/>
                <a:gd name="T7" fmla="*/ 2147483646 h 154"/>
                <a:gd name="T8" fmla="*/ 2147483646 w 352"/>
                <a:gd name="T9" fmla="*/ 2147483646 h 1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2"/>
                <a:gd name="T16" fmla="*/ 0 h 154"/>
                <a:gd name="T17" fmla="*/ 352 w 352"/>
                <a:gd name="T18" fmla="*/ 154 h 1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2" h="154">
                  <a:moveTo>
                    <a:pt x="289" y="126"/>
                  </a:moveTo>
                  <a:cubicBezTo>
                    <a:pt x="352" y="99"/>
                    <a:pt x="352" y="55"/>
                    <a:pt x="289" y="28"/>
                  </a:cubicBezTo>
                  <a:cubicBezTo>
                    <a:pt x="227" y="0"/>
                    <a:pt x="125" y="0"/>
                    <a:pt x="63" y="28"/>
                  </a:cubicBezTo>
                  <a:cubicBezTo>
                    <a:pt x="0" y="55"/>
                    <a:pt x="0" y="99"/>
                    <a:pt x="63" y="126"/>
                  </a:cubicBezTo>
                  <a:cubicBezTo>
                    <a:pt x="125" y="154"/>
                    <a:pt x="227" y="154"/>
                    <a:pt x="289" y="126"/>
                  </a:cubicBezTo>
                </a:path>
              </a:pathLst>
            </a:custGeom>
            <a:solidFill>
              <a:srgbClr val="F3F2FF"/>
            </a:solidFill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2" name="Rectangle 53">
              <a:extLst>
                <a:ext uri="{FF2B5EF4-FFF2-40B4-BE49-F238E27FC236}">
                  <a16:creationId xmlns:a16="http://schemas.microsoft.com/office/drawing/2014/main" id="{B8BAA761-9AA7-4312-AC26-3351AF1051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2054" y="4125423"/>
              <a:ext cx="849602" cy="130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03" name="Rectangle 54">
              <a:extLst>
                <a:ext uri="{FF2B5EF4-FFF2-40B4-BE49-F238E27FC236}">
                  <a16:creationId xmlns:a16="http://schemas.microsoft.com/office/drawing/2014/main" id="{C947F7A0-9530-4490-9D5C-D86B412F60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9331" y="4046908"/>
              <a:ext cx="5049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solidFill>
                    <a:srgbClr val="000000"/>
                  </a:solidFill>
                </a:rPr>
                <a:t>Deposit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solidFill>
                    <a:srgbClr val="000000"/>
                  </a:solidFill>
                </a:rPr>
                <a:t>Funds</a:t>
              </a:r>
              <a:endParaRPr lang="en-US" altLang="en-US" sz="1000" b="1"/>
            </a:p>
          </p:txBody>
        </p:sp>
        <p:sp>
          <p:nvSpPr>
            <p:cNvPr id="11304" name="Rectangle 55">
              <a:extLst>
                <a:ext uri="{FF2B5EF4-FFF2-40B4-BE49-F238E27FC236}">
                  <a16:creationId xmlns:a16="http://schemas.microsoft.com/office/drawing/2014/main" id="{4EBA5B59-7B2A-419A-87CF-A5E5BCDFC4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3053" y="3957925"/>
              <a:ext cx="207603" cy="113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05" name="Rectangle 56">
              <a:extLst>
                <a:ext uri="{FF2B5EF4-FFF2-40B4-BE49-F238E27FC236}">
                  <a16:creationId xmlns:a16="http://schemas.microsoft.com/office/drawing/2014/main" id="{D0FC9CCA-09FB-4A21-81EE-06B3E265D9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0281" y="3957925"/>
              <a:ext cx="59315" cy="1029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1306" name="Freeform 57">
              <a:extLst>
                <a:ext uri="{FF2B5EF4-FFF2-40B4-BE49-F238E27FC236}">
                  <a16:creationId xmlns:a16="http://schemas.microsoft.com/office/drawing/2014/main" id="{42500219-D7F6-4D73-A1D8-2434CE4A6FD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3864" y="2897102"/>
              <a:ext cx="1140944" cy="499005"/>
            </a:xfrm>
            <a:custGeom>
              <a:avLst/>
              <a:gdLst>
                <a:gd name="T0" fmla="*/ 2147483646 w 352"/>
                <a:gd name="T1" fmla="*/ 2147483646 h 154"/>
                <a:gd name="T2" fmla="*/ 2147483646 w 352"/>
                <a:gd name="T3" fmla="*/ 2147483646 h 154"/>
                <a:gd name="T4" fmla="*/ 2147483646 w 352"/>
                <a:gd name="T5" fmla="*/ 2147483646 h 154"/>
                <a:gd name="T6" fmla="*/ 2147483646 w 352"/>
                <a:gd name="T7" fmla="*/ 2147483646 h 154"/>
                <a:gd name="T8" fmla="*/ 2147483646 w 352"/>
                <a:gd name="T9" fmla="*/ 2147483646 h 1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2"/>
                <a:gd name="T16" fmla="*/ 0 h 154"/>
                <a:gd name="T17" fmla="*/ 352 w 352"/>
                <a:gd name="T18" fmla="*/ 154 h 1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2" h="154">
                  <a:moveTo>
                    <a:pt x="289" y="126"/>
                  </a:moveTo>
                  <a:cubicBezTo>
                    <a:pt x="352" y="99"/>
                    <a:pt x="352" y="55"/>
                    <a:pt x="289" y="28"/>
                  </a:cubicBezTo>
                  <a:cubicBezTo>
                    <a:pt x="227" y="0"/>
                    <a:pt x="125" y="0"/>
                    <a:pt x="63" y="28"/>
                  </a:cubicBezTo>
                  <a:cubicBezTo>
                    <a:pt x="0" y="55"/>
                    <a:pt x="0" y="99"/>
                    <a:pt x="63" y="126"/>
                  </a:cubicBezTo>
                  <a:cubicBezTo>
                    <a:pt x="125" y="154"/>
                    <a:pt x="227" y="154"/>
                    <a:pt x="289" y="126"/>
                  </a:cubicBezTo>
                </a:path>
              </a:pathLst>
            </a:custGeom>
            <a:solidFill>
              <a:srgbClr val="C8C8C8"/>
            </a:solidFill>
            <a:ln w="4">
              <a:solidFill>
                <a:srgbClr val="C8C8C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7" name="Freeform 58">
              <a:extLst>
                <a:ext uri="{FF2B5EF4-FFF2-40B4-BE49-F238E27FC236}">
                  <a16:creationId xmlns:a16="http://schemas.microsoft.com/office/drawing/2014/main" id="{2DCC2D8B-A0B6-4FCE-9509-F308A39076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8163" y="2881399"/>
              <a:ext cx="1140944" cy="499005"/>
            </a:xfrm>
            <a:custGeom>
              <a:avLst/>
              <a:gdLst>
                <a:gd name="T0" fmla="*/ 2147483646 w 352"/>
                <a:gd name="T1" fmla="*/ 2147483646 h 154"/>
                <a:gd name="T2" fmla="*/ 2147483646 w 352"/>
                <a:gd name="T3" fmla="*/ 2147483646 h 154"/>
                <a:gd name="T4" fmla="*/ 2147483646 w 352"/>
                <a:gd name="T5" fmla="*/ 2147483646 h 154"/>
                <a:gd name="T6" fmla="*/ 2147483646 w 352"/>
                <a:gd name="T7" fmla="*/ 2147483646 h 154"/>
                <a:gd name="T8" fmla="*/ 2147483646 w 352"/>
                <a:gd name="T9" fmla="*/ 2147483646 h 1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2"/>
                <a:gd name="T16" fmla="*/ 0 h 154"/>
                <a:gd name="T17" fmla="*/ 352 w 352"/>
                <a:gd name="T18" fmla="*/ 154 h 1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2" h="154">
                  <a:moveTo>
                    <a:pt x="289" y="126"/>
                  </a:moveTo>
                  <a:cubicBezTo>
                    <a:pt x="352" y="99"/>
                    <a:pt x="352" y="55"/>
                    <a:pt x="289" y="28"/>
                  </a:cubicBezTo>
                  <a:cubicBezTo>
                    <a:pt x="227" y="0"/>
                    <a:pt x="125" y="0"/>
                    <a:pt x="63" y="28"/>
                  </a:cubicBezTo>
                  <a:cubicBezTo>
                    <a:pt x="0" y="55"/>
                    <a:pt x="0" y="99"/>
                    <a:pt x="63" y="126"/>
                  </a:cubicBezTo>
                  <a:cubicBezTo>
                    <a:pt x="125" y="154"/>
                    <a:pt x="227" y="154"/>
                    <a:pt x="289" y="126"/>
                  </a:cubicBezTo>
                </a:path>
              </a:pathLst>
            </a:custGeom>
            <a:solidFill>
              <a:srgbClr val="F3F2FF"/>
            </a:solidFill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8" name="Rectangle 59">
              <a:extLst>
                <a:ext uri="{FF2B5EF4-FFF2-40B4-BE49-F238E27FC236}">
                  <a16:creationId xmlns:a16="http://schemas.microsoft.com/office/drawing/2014/main" id="{07C00F76-382B-4D77-9BDA-A9DEACEC2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7728" y="3071579"/>
              <a:ext cx="865303" cy="130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09" name="Rectangle 60">
              <a:extLst>
                <a:ext uri="{FF2B5EF4-FFF2-40B4-BE49-F238E27FC236}">
                  <a16:creationId xmlns:a16="http://schemas.microsoft.com/office/drawing/2014/main" id="{28AB063E-8BB8-4AAA-BC9D-1CC6334985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9526" y="3011961"/>
              <a:ext cx="54662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solidFill>
                    <a:srgbClr val="000000"/>
                  </a:solidFill>
                </a:rPr>
                <a:t>Transfer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solidFill>
                    <a:srgbClr val="000000"/>
                  </a:solidFill>
                </a:rPr>
                <a:t>Funds</a:t>
              </a:r>
              <a:endParaRPr lang="en-US" altLang="en-US" sz="1000" b="1"/>
            </a:p>
          </p:txBody>
        </p:sp>
        <p:sp>
          <p:nvSpPr>
            <p:cNvPr id="11310" name="Rectangle 61">
              <a:extLst>
                <a:ext uri="{FF2B5EF4-FFF2-40B4-BE49-F238E27FC236}">
                  <a16:creationId xmlns:a16="http://schemas.microsoft.com/office/drawing/2014/main" id="{745FDF10-5E5C-4A77-BFE3-83B653FFBF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3961" y="2904081"/>
              <a:ext cx="207603" cy="113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11" name="Rectangle 62">
              <a:extLst>
                <a:ext uri="{FF2B5EF4-FFF2-40B4-BE49-F238E27FC236}">
                  <a16:creationId xmlns:a16="http://schemas.microsoft.com/office/drawing/2014/main" id="{8D953769-992E-45F8-A718-5BA26F6C51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8167" y="2909315"/>
              <a:ext cx="59315" cy="1029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1312" name="Freeform 63">
              <a:extLst>
                <a:ext uri="{FF2B5EF4-FFF2-40B4-BE49-F238E27FC236}">
                  <a16:creationId xmlns:a16="http://schemas.microsoft.com/office/drawing/2014/main" id="{5BC8CD96-8D01-4318-BD03-1B06B3D6D9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8938" y="4924530"/>
              <a:ext cx="1069417" cy="499005"/>
            </a:xfrm>
            <a:custGeom>
              <a:avLst/>
              <a:gdLst>
                <a:gd name="T0" fmla="*/ 2147483646 w 330"/>
                <a:gd name="T1" fmla="*/ 2147483646 h 154"/>
                <a:gd name="T2" fmla="*/ 2147483646 w 330"/>
                <a:gd name="T3" fmla="*/ 2147483646 h 154"/>
                <a:gd name="T4" fmla="*/ 2147483646 w 330"/>
                <a:gd name="T5" fmla="*/ 2147483646 h 154"/>
                <a:gd name="T6" fmla="*/ 2147483646 w 330"/>
                <a:gd name="T7" fmla="*/ 2147483646 h 154"/>
                <a:gd name="T8" fmla="*/ 2147483646 w 330"/>
                <a:gd name="T9" fmla="*/ 2147483646 h 1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0"/>
                <a:gd name="T16" fmla="*/ 0 h 154"/>
                <a:gd name="T17" fmla="*/ 330 w 330"/>
                <a:gd name="T18" fmla="*/ 154 h 1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0" h="154">
                  <a:moveTo>
                    <a:pt x="271" y="126"/>
                  </a:moveTo>
                  <a:cubicBezTo>
                    <a:pt x="330" y="99"/>
                    <a:pt x="330" y="55"/>
                    <a:pt x="271" y="28"/>
                  </a:cubicBezTo>
                  <a:cubicBezTo>
                    <a:pt x="212" y="0"/>
                    <a:pt x="118" y="0"/>
                    <a:pt x="59" y="28"/>
                  </a:cubicBezTo>
                  <a:cubicBezTo>
                    <a:pt x="0" y="55"/>
                    <a:pt x="0" y="99"/>
                    <a:pt x="59" y="126"/>
                  </a:cubicBezTo>
                  <a:cubicBezTo>
                    <a:pt x="118" y="154"/>
                    <a:pt x="212" y="154"/>
                    <a:pt x="271" y="126"/>
                  </a:cubicBezTo>
                </a:path>
              </a:pathLst>
            </a:custGeom>
            <a:solidFill>
              <a:srgbClr val="C8C8C8"/>
            </a:solidFill>
            <a:ln w="4">
              <a:solidFill>
                <a:srgbClr val="C8C8C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3" name="Freeform 64">
              <a:extLst>
                <a:ext uri="{FF2B5EF4-FFF2-40B4-BE49-F238E27FC236}">
                  <a16:creationId xmlns:a16="http://schemas.microsoft.com/office/drawing/2014/main" id="{07B7954F-C143-4C54-9701-14E4B41E4A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3237" y="4907082"/>
              <a:ext cx="1069417" cy="499005"/>
            </a:xfrm>
            <a:custGeom>
              <a:avLst/>
              <a:gdLst>
                <a:gd name="T0" fmla="*/ 2147483646 w 330"/>
                <a:gd name="T1" fmla="*/ 2147483646 h 154"/>
                <a:gd name="T2" fmla="*/ 2147483646 w 330"/>
                <a:gd name="T3" fmla="*/ 2147483646 h 154"/>
                <a:gd name="T4" fmla="*/ 2147483646 w 330"/>
                <a:gd name="T5" fmla="*/ 2147483646 h 154"/>
                <a:gd name="T6" fmla="*/ 2147483646 w 330"/>
                <a:gd name="T7" fmla="*/ 2147483646 h 154"/>
                <a:gd name="T8" fmla="*/ 2147483646 w 330"/>
                <a:gd name="T9" fmla="*/ 2147483646 h 1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0"/>
                <a:gd name="T16" fmla="*/ 0 h 154"/>
                <a:gd name="T17" fmla="*/ 330 w 330"/>
                <a:gd name="T18" fmla="*/ 154 h 1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0" h="154">
                  <a:moveTo>
                    <a:pt x="271" y="126"/>
                  </a:moveTo>
                  <a:cubicBezTo>
                    <a:pt x="330" y="99"/>
                    <a:pt x="330" y="55"/>
                    <a:pt x="271" y="28"/>
                  </a:cubicBezTo>
                  <a:cubicBezTo>
                    <a:pt x="212" y="0"/>
                    <a:pt x="118" y="0"/>
                    <a:pt x="59" y="28"/>
                  </a:cubicBezTo>
                  <a:cubicBezTo>
                    <a:pt x="0" y="55"/>
                    <a:pt x="0" y="99"/>
                    <a:pt x="59" y="126"/>
                  </a:cubicBezTo>
                  <a:cubicBezTo>
                    <a:pt x="118" y="154"/>
                    <a:pt x="212" y="154"/>
                    <a:pt x="271" y="126"/>
                  </a:cubicBezTo>
                </a:path>
              </a:pathLst>
            </a:custGeom>
            <a:solidFill>
              <a:srgbClr val="F3F2FF"/>
            </a:solidFill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14" name="Rectangle 65">
              <a:extLst>
                <a:ext uri="{FF2B5EF4-FFF2-40B4-BE49-F238E27FC236}">
                  <a16:creationId xmlns:a16="http://schemas.microsoft.com/office/drawing/2014/main" id="{08B406A5-4097-4967-84FD-FF06141B50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5356" y="5099007"/>
              <a:ext cx="826923" cy="12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15" name="Rectangle 66">
              <a:extLst>
                <a:ext uri="{FF2B5EF4-FFF2-40B4-BE49-F238E27FC236}">
                  <a16:creationId xmlns:a16="http://schemas.microsoft.com/office/drawing/2014/main" id="{8C3C2014-A31C-44AA-9F77-14DD1B0FD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4416" y="5002695"/>
              <a:ext cx="51135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solidFill>
                    <a:srgbClr val="000000"/>
                  </a:solidFill>
                </a:rPr>
                <a:t>Refill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solidFill>
                    <a:srgbClr val="000000"/>
                  </a:solidFill>
                </a:rPr>
                <a:t>Machine</a:t>
              </a:r>
              <a:endParaRPr lang="en-US" altLang="en-US" sz="1000" b="1"/>
            </a:p>
          </p:txBody>
        </p:sp>
        <p:sp>
          <p:nvSpPr>
            <p:cNvPr id="11316" name="Rectangle 67">
              <a:extLst>
                <a:ext uri="{FF2B5EF4-FFF2-40B4-BE49-F238E27FC236}">
                  <a16:creationId xmlns:a16="http://schemas.microsoft.com/office/drawing/2014/main" id="{0CAEE2C9-4F87-49D5-A613-E58CA9622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4144" y="4929764"/>
              <a:ext cx="207603" cy="113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17" name="Rectangle 68">
              <a:extLst>
                <a:ext uri="{FF2B5EF4-FFF2-40B4-BE49-F238E27FC236}">
                  <a16:creationId xmlns:a16="http://schemas.microsoft.com/office/drawing/2014/main" id="{ADDD549F-12BE-4223-9977-9C440FFDED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9627" y="4934998"/>
              <a:ext cx="59315" cy="1029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1318" name="Rectangle 77">
              <a:extLst>
                <a:ext uri="{FF2B5EF4-FFF2-40B4-BE49-F238E27FC236}">
                  <a16:creationId xmlns:a16="http://schemas.microsoft.com/office/drawing/2014/main" id="{12B1B476-6747-46E5-8377-CA8F69B442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6235" y="2860462"/>
              <a:ext cx="734461" cy="127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19" name="Rectangle 81">
              <a:extLst>
                <a:ext uri="{FF2B5EF4-FFF2-40B4-BE49-F238E27FC236}">
                  <a16:creationId xmlns:a16="http://schemas.microsoft.com/office/drawing/2014/main" id="{8C5DE502-AFE2-42BC-8A05-B3BA041DE2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6235" y="2860462"/>
              <a:ext cx="734461" cy="127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20" name="Rectangle 101">
              <a:extLst>
                <a:ext uri="{FF2B5EF4-FFF2-40B4-BE49-F238E27FC236}">
                  <a16:creationId xmlns:a16="http://schemas.microsoft.com/office/drawing/2014/main" id="{81F3B2CB-CE8A-4BB1-B623-D954F41062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7618" y="3101241"/>
              <a:ext cx="734461" cy="127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21" name="Line 105">
              <a:extLst>
                <a:ext uri="{FF2B5EF4-FFF2-40B4-BE49-F238E27FC236}">
                  <a16:creationId xmlns:a16="http://schemas.microsoft.com/office/drawing/2014/main" id="{413A2208-2638-4A8D-A28A-9EFADF3845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25212" y="2719135"/>
              <a:ext cx="1289232" cy="134347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2" name="Rectangle 106">
              <a:extLst>
                <a:ext uri="{FF2B5EF4-FFF2-40B4-BE49-F238E27FC236}">
                  <a16:creationId xmlns:a16="http://schemas.microsoft.com/office/drawing/2014/main" id="{78307B07-C529-4354-AF45-E93D033D85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2672" y="3174522"/>
              <a:ext cx="245983" cy="127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23" name="Rectangle 107">
              <a:extLst>
                <a:ext uri="{FF2B5EF4-FFF2-40B4-BE49-F238E27FC236}">
                  <a16:creationId xmlns:a16="http://schemas.microsoft.com/office/drawing/2014/main" id="{29AAB326-0593-43B1-956C-69536585DC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324" y="3178011"/>
              <a:ext cx="75016" cy="132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1324" name="Rectangle 108">
              <a:extLst>
                <a:ext uri="{FF2B5EF4-FFF2-40B4-BE49-F238E27FC236}">
                  <a16:creationId xmlns:a16="http://schemas.microsoft.com/office/drawing/2014/main" id="{F74C22C9-713F-4476-B827-20F479B898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2672" y="3174522"/>
              <a:ext cx="245983" cy="127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25" name="Rectangle 109">
              <a:extLst>
                <a:ext uri="{FF2B5EF4-FFF2-40B4-BE49-F238E27FC236}">
                  <a16:creationId xmlns:a16="http://schemas.microsoft.com/office/drawing/2014/main" id="{BE25D8DE-76F8-4AE5-8694-0452661AF2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324" y="3178011"/>
              <a:ext cx="75016" cy="132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1326" name="Line 110">
              <a:extLst>
                <a:ext uri="{FF2B5EF4-FFF2-40B4-BE49-F238E27FC236}">
                  <a16:creationId xmlns:a16="http://schemas.microsoft.com/office/drawing/2014/main" id="{76B41CD0-1183-4F7E-8FE5-F4809D3CA3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9521" y="2508017"/>
              <a:ext cx="1072256" cy="52517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7" name="Rectangle 111">
              <a:extLst>
                <a:ext uri="{FF2B5EF4-FFF2-40B4-BE49-F238E27FC236}">
                  <a16:creationId xmlns:a16="http://schemas.microsoft.com/office/drawing/2014/main" id="{FE08C89C-1ACC-4B6D-A91A-41C8D656E6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4695" y="2448696"/>
              <a:ext cx="247728" cy="127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28" name="Rectangle 112">
              <a:extLst>
                <a:ext uri="{FF2B5EF4-FFF2-40B4-BE49-F238E27FC236}">
                  <a16:creationId xmlns:a16="http://schemas.microsoft.com/office/drawing/2014/main" id="{23BEA252-9945-435B-97BA-ECACBAD739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1041" y="2727858"/>
              <a:ext cx="75016" cy="132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1329" name="Rectangle 113">
              <a:extLst>
                <a:ext uri="{FF2B5EF4-FFF2-40B4-BE49-F238E27FC236}">
                  <a16:creationId xmlns:a16="http://schemas.microsoft.com/office/drawing/2014/main" id="{3C0EBE4A-B4C6-413D-B021-D6000EDAD5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4695" y="2448696"/>
              <a:ext cx="247728" cy="127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30" name="Rectangle 114">
              <a:extLst>
                <a:ext uri="{FF2B5EF4-FFF2-40B4-BE49-F238E27FC236}">
                  <a16:creationId xmlns:a16="http://schemas.microsoft.com/office/drawing/2014/main" id="{A8AA8CDC-556F-439F-A0C8-658A326C03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1041" y="2727858"/>
              <a:ext cx="75016" cy="132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1331" name="Freeform 115">
              <a:extLst>
                <a:ext uri="{FF2B5EF4-FFF2-40B4-BE49-F238E27FC236}">
                  <a16:creationId xmlns:a16="http://schemas.microsoft.com/office/drawing/2014/main" id="{E1B6637C-6CC6-42B0-AC20-28B9FA96FB5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05351" y="3253036"/>
              <a:ext cx="141310" cy="143071"/>
            </a:xfrm>
            <a:custGeom>
              <a:avLst/>
              <a:gdLst>
                <a:gd name="T0" fmla="*/ 2147483646 w 44"/>
                <a:gd name="T1" fmla="*/ 2147483646 h 44"/>
                <a:gd name="T2" fmla="*/ 2147483646 w 44"/>
                <a:gd name="T3" fmla="*/ 2147483646 h 44"/>
                <a:gd name="T4" fmla="*/ 2147483646 w 44"/>
                <a:gd name="T5" fmla="*/ 2147483646 h 44"/>
                <a:gd name="T6" fmla="*/ 2147483646 w 44"/>
                <a:gd name="T7" fmla="*/ 2147483646 h 44"/>
                <a:gd name="T8" fmla="*/ 2147483646 w 44"/>
                <a:gd name="T9" fmla="*/ 2147483646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"/>
                <a:gd name="T16" fmla="*/ 0 h 44"/>
                <a:gd name="T17" fmla="*/ 44 w 44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" h="44">
                  <a:moveTo>
                    <a:pt x="36" y="36"/>
                  </a:moveTo>
                  <a:cubicBezTo>
                    <a:pt x="44" y="28"/>
                    <a:pt x="44" y="16"/>
                    <a:pt x="36" y="8"/>
                  </a:cubicBezTo>
                  <a:cubicBezTo>
                    <a:pt x="28" y="0"/>
                    <a:pt x="16" y="0"/>
                    <a:pt x="8" y="8"/>
                  </a:cubicBezTo>
                  <a:cubicBezTo>
                    <a:pt x="0" y="16"/>
                    <a:pt x="0" y="28"/>
                    <a:pt x="8" y="36"/>
                  </a:cubicBezTo>
                  <a:cubicBezTo>
                    <a:pt x="16" y="44"/>
                    <a:pt x="28" y="44"/>
                    <a:pt x="36" y="36"/>
                  </a:cubicBezTo>
                </a:path>
              </a:pathLst>
            </a:custGeom>
            <a:solidFill>
              <a:srgbClr val="C8C8C8"/>
            </a:solidFill>
            <a:ln w="28575">
              <a:solidFill>
                <a:srgbClr val="C8C8C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32" name="Freeform 116">
              <a:extLst>
                <a:ext uri="{FF2B5EF4-FFF2-40B4-BE49-F238E27FC236}">
                  <a16:creationId xmlns:a16="http://schemas.microsoft.com/office/drawing/2014/main" id="{4D996E8F-763A-41E8-8C95-56F2973D03A1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7905" y="3237333"/>
              <a:ext cx="143054" cy="143071"/>
            </a:xfrm>
            <a:custGeom>
              <a:avLst/>
              <a:gdLst>
                <a:gd name="T0" fmla="*/ 2147483646 w 44"/>
                <a:gd name="T1" fmla="*/ 2147483646 h 44"/>
                <a:gd name="T2" fmla="*/ 2147483646 w 44"/>
                <a:gd name="T3" fmla="*/ 2147483646 h 44"/>
                <a:gd name="T4" fmla="*/ 2147483646 w 44"/>
                <a:gd name="T5" fmla="*/ 2147483646 h 44"/>
                <a:gd name="T6" fmla="*/ 2147483646 w 44"/>
                <a:gd name="T7" fmla="*/ 2147483646 h 44"/>
                <a:gd name="T8" fmla="*/ 2147483646 w 44"/>
                <a:gd name="T9" fmla="*/ 2147483646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"/>
                <a:gd name="T16" fmla="*/ 0 h 44"/>
                <a:gd name="T17" fmla="*/ 44 w 44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" h="44">
                  <a:moveTo>
                    <a:pt x="36" y="36"/>
                  </a:moveTo>
                  <a:cubicBezTo>
                    <a:pt x="44" y="28"/>
                    <a:pt x="44" y="16"/>
                    <a:pt x="36" y="8"/>
                  </a:cubicBezTo>
                  <a:cubicBezTo>
                    <a:pt x="28" y="0"/>
                    <a:pt x="16" y="0"/>
                    <a:pt x="8" y="8"/>
                  </a:cubicBezTo>
                  <a:cubicBezTo>
                    <a:pt x="0" y="16"/>
                    <a:pt x="0" y="28"/>
                    <a:pt x="8" y="36"/>
                  </a:cubicBezTo>
                  <a:cubicBezTo>
                    <a:pt x="16" y="44"/>
                    <a:pt x="28" y="44"/>
                    <a:pt x="36" y="36"/>
                  </a:cubicBezTo>
                </a:path>
              </a:pathLst>
            </a:custGeom>
            <a:solidFill>
              <a:srgbClr val="F3F2FF"/>
            </a:solidFill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33" name="Line 117">
              <a:extLst>
                <a:ext uri="{FF2B5EF4-FFF2-40B4-BE49-F238E27FC236}">
                  <a16:creationId xmlns:a16="http://schemas.microsoft.com/office/drawing/2014/main" id="{D3D0CE00-67FA-42E1-A8FA-9C1ABCBC7B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9432" y="3373426"/>
              <a:ext cx="1745" cy="22682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4" name="Line 118">
              <a:extLst>
                <a:ext uri="{FF2B5EF4-FFF2-40B4-BE49-F238E27FC236}">
                  <a16:creationId xmlns:a16="http://schemas.microsoft.com/office/drawing/2014/main" id="{2F4DE07F-F2DC-4D24-81E5-A11892C704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61737" y="3437982"/>
              <a:ext cx="195391" cy="174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5" name="Freeform 119">
              <a:extLst>
                <a:ext uri="{FF2B5EF4-FFF2-40B4-BE49-F238E27FC236}">
                  <a16:creationId xmlns:a16="http://schemas.microsoft.com/office/drawing/2014/main" id="{8FDF6E06-8C35-4AA9-8526-D884AC0C2F54}"/>
                </a:ext>
              </a:extLst>
            </p:cNvPr>
            <p:cNvSpPr>
              <a:spLocks/>
            </p:cNvSpPr>
            <p:nvPr/>
          </p:nvSpPr>
          <p:spPr bwMode="auto">
            <a:xfrm>
              <a:off x="6697188" y="3600246"/>
              <a:ext cx="324489" cy="162264"/>
            </a:xfrm>
            <a:custGeom>
              <a:avLst/>
              <a:gdLst>
                <a:gd name="T0" fmla="*/ 0 w 186"/>
                <a:gd name="T1" fmla="*/ 2147483646 h 93"/>
                <a:gd name="T2" fmla="*/ 2147483646 w 186"/>
                <a:gd name="T3" fmla="*/ 0 h 93"/>
                <a:gd name="T4" fmla="*/ 2147483646 w 186"/>
                <a:gd name="T5" fmla="*/ 2147483646 h 93"/>
                <a:gd name="T6" fmla="*/ 0 60000 65536"/>
                <a:gd name="T7" fmla="*/ 0 60000 65536"/>
                <a:gd name="T8" fmla="*/ 0 60000 65536"/>
                <a:gd name="T9" fmla="*/ 0 w 186"/>
                <a:gd name="T10" fmla="*/ 0 h 93"/>
                <a:gd name="T11" fmla="*/ 186 w 186"/>
                <a:gd name="T12" fmla="*/ 93 h 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6" h="93">
                  <a:moveTo>
                    <a:pt x="0" y="93"/>
                  </a:moveTo>
                  <a:lnTo>
                    <a:pt x="93" y="0"/>
                  </a:lnTo>
                  <a:lnTo>
                    <a:pt x="186" y="9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6" name="Rectangle 121">
              <a:extLst>
                <a:ext uri="{FF2B5EF4-FFF2-40B4-BE49-F238E27FC236}">
                  <a16:creationId xmlns:a16="http://schemas.microsoft.com/office/drawing/2014/main" id="{291A4B7A-F1D3-4688-A702-7CF682F345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51829" y="3891624"/>
              <a:ext cx="418695" cy="130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37" name="Rectangle 122">
              <a:extLst>
                <a:ext uri="{FF2B5EF4-FFF2-40B4-BE49-F238E27FC236}">
                  <a16:creationId xmlns:a16="http://schemas.microsoft.com/office/drawing/2014/main" id="{1664601A-4DD3-4565-8A13-E7A32D3867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46036" y="3898603"/>
              <a:ext cx="346249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100" b="1">
                  <a:solidFill>
                    <a:srgbClr val="000000"/>
                  </a:solidFill>
                </a:rPr>
                <a:t>Bank</a:t>
              </a:r>
              <a:endParaRPr lang="en-US" altLang="en-US" sz="1100" b="1"/>
            </a:p>
          </p:txBody>
        </p:sp>
        <p:sp>
          <p:nvSpPr>
            <p:cNvPr id="11338" name="Rectangle 123">
              <a:extLst>
                <a:ext uri="{FF2B5EF4-FFF2-40B4-BE49-F238E27FC236}">
                  <a16:creationId xmlns:a16="http://schemas.microsoft.com/office/drawing/2014/main" id="{7551FBF3-6409-43F2-8986-ACA88DF54C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6503" y="3762510"/>
              <a:ext cx="207603" cy="113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39" name="Rectangle 124">
              <a:extLst>
                <a:ext uri="{FF2B5EF4-FFF2-40B4-BE49-F238E27FC236}">
                  <a16:creationId xmlns:a16="http://schemas.microsoft.com/office/drawing/2014/main" id="{D6337374-4B63-42E2-B417-016C81760A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1987" y="3764255"/>
              <a:ext cx="59315" cy="1029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1340" name="Line 125">
              <a:extLst>
                <a:ext uri="{FF2B5EF4-FFF2-40B4-BE49-F238E27FC236}">
                  <a16:creationId xmlns:a16="http://schemas.microsoft.com/office/drawing/2014/main" id="{2C6D7B17-C46B-4278-B14B-3773802987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58354" y="2246167"/>
              <a:ext cx="2138833" cy="117611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1" name="Rectangle 126">
              <a:extLst>
                <a:ext uri="{FF2B5EF4-FFF2-40B4-BE49-F238E27FC236}">
                  <a16:creationId xmlns:a16="http://schemas.microsoft.com/office/drawing/2014/main" id="{97059248-D03E-4DF2-8D94-9CB5949FD6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2880" y="2970383"/>
              <a:ext cx="245983" cy="127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42" name="Rectangle 127">
              <a:extLst>
                <a:ext uri="{FF2B5EF4-FFF2-40B4-BE49-F238E27FC236}">
                  <a16:creationId xmlns:a16="http://schemas.microsoft.com/office/drawing/2014/main" id="{2F201136-6360-490A-9A87-3E3D3F41E7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01043" y="2970383"/>
              <a:ext cx="75016" cy="132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1343" name="Rectangle 128">
              <a:extLst>
                <a:ext uri="{FF2B5EF4-FFF2-40B4-BE49-F238E27FC236}">
                  <a16:creationId xmlns:a16="http://schemas.microsoft.com/office/drawing/2014/main" id="{5C81CC55-8929-4F6E-AF33-252E450CCF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2880" y="2970383"/>
              <a:ext cx="245983" cy="127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44" name="Rectangle 129">
              <a:extLst>
                <a:ext uri="{FF2B5EF4-FFF2-40B4-BE49-F238E27FC236}">
                  <a16:creationId xmlns:a16="http://schemas.microsoft.com/office/drawing/2014/main" id="{79D2B0BD-D94B-4D01-8835-837BD2F4FB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01043" y="2970383"/>
              <a:ext cx="75016" cy="132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1345" name="Line 130">
              <a:extLst>
                <a:ext uri="{FF2B5EF4-FFF2-40B4-BE49-F238E27FC236}">
                  <a16:creationId xmlns:a16="http://schemas.microsoft.com/office/drawing/2014/main" id="{CE6AD9C5-9A16-4432-A91E-45EBA1A94D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30567" y="3542668"/>
              <a:ext cx="2066620" cy="61254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6" name="Line 135">
              <a:extLst>
                <a:ext uri="{FF2B5EF4-FFF2-40B4-BE49-F238E27FC236}">
                  <a16:creationId xmlns:a16="http://schemas.microsoft.com/office/drawing/2014/main" id="{000B133D-183F-45B3-81D4-8CA85DA0C2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42653" y="3172776"/>
              <a:ext cx="2154534" cy="29835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7" name="Freeform 140">
              <a:extLst>
                <a:ext uri="{FF2B5EF4-FFF2-40B4-BE49-F238E27FC236}">
                  <a16:creationId xmlns:a16="http://schemas.microsoft.com/office/drawing/2014/main" id="{D85622E0-A7BC-43F0-9762-5BB7C99A7D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7805" y="4940233"/>
              <a:ext cx="143054" cy="143071"/>
            </a:xfrm>
            <a:custGeom>
              <a:avLst/>
              <a:gdLst>
                <a:gd name="T0" fmla="*/ 2147483646 w 44"/>
                <a:gd name="T1" fmla="*/ 2147483646 h 44"/>
                <a:gd name="T2" fmla="*/ 2147483646 w 44"/>
                <a:gd name="T3" fmla="*/ 2147483646 h 44"/>
                <a:gd name="T4" fmla="*/ 2147483646 w 44"/>
                <a:gd name="T5" fmla="*/ 2147483646 h 44"/>
                <a:gd name="T6" fmla="*/ 2147483646 w 44"/>
                <a:gd name="T7" fmla="*/ 2147483646 h 44"/>
                <a:gd name="T8" fmla="*/ 2147483646 w 44"/>
                <a:gd name="T9" fmla="*/ 2147483646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"/>
                <a:gd name="T16" fmla="*/ 0 h 44"/>
                <a:gd name="T17" fmla="*/ 44 w 44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" h="44">
                  <a:moveTo>
                    <a:pt x="36" y="36"/>
                  </a:moveTo>
                  <a:cubicBezTo>
                    <a:pt x="44" y="28"/>
                    <a:pt x="44" y="16"/>
                    <a:pt x="36" y="8"/>
                  </a:cubicBezTo>
                  <a:cubicBezTo>
                    <a:pt x="28" y="0"/>
                    <a:pt x="16" y="0"/>
                    <a:pt x="8" y="8"/>
                  </a:cubicBezTo>
                  <a:cubicBezTo>
                    <a:pt x="0" y="16"/>
                    <a:pt x="0" y="28"/>
                    <a:pt x="8" y="36"/>
                  </a:cubicBezTo>
                  <a:cubicBezTo>
                    <a:pt x="16" y="44"/>
                    <a:pt x="28" y="44"/>
                    <a:pt x="36" y="36"/>
                  </a:cubicBezTo>
                </a:path>
              </a:pathLst>
            </a:custGeom>
            <a:solidFill>
              <a:srgbClr val="C8C8C8"/>
            </a:solidFill>
            <a:ln w="28575">
              <a:solidFill>
                <a:srgbClr val="C8C8C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48" name="Freeform 141">
              <a:extLst>
                <a:ext uri="{FF2B5EF4-FFF2-40B4-BE49-F238E27FC236}">
                  <a16:creationId xmlns:a16="http://schemas.microsoft.com/office/drawing/2014/main" id="{EEAD27CD-6FDE-439B-B46B-8B9B5BD1F2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2103" y="4924530"/>
              <a:ext cx="143054" cy="141327"/>
            </a:xfrm>
            <a:custGeom>
              <a:avLst/>
              <a:gdLst>
                <a:gd name="T0" fmla="*/ 2147483646 w 44"/>
                <a:gd name="T1" fmla="*/ 2147483646 h 44"/>
                <a:gd name="T2" fmla="*/ 2147483646 w 44"/>
                <a:gd name="T3" fmla="*/ 2147483646 h 44"/>
                <a:gd name="T4" fmla="*/ 2147483646 w 44"/>
                <a:gd name="T5" fmla="*/ 2147483646 h 44"/>
                <a:gd name="T6" fmla="*/ 2147483646 w 44"/>
                <a:gd name="T7" fmla="*/ 2147483646 h 44"/>
                <a:gd name="T8" fmla="*/ 2147483646 w 44"/>
                <a:gd name="T9" fmla="*/ 2147483646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"/>
                <a:gd name="T16" fmla="*/ 0 h 44"/>
                <a:gd name="T17" fmla="*/ 44 w 44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" h="44">
                  <a:moveTo>
                    <a:pt x="36" y="36"/>
                  </a:moveTo>
                  <a:cubicBezTo>
                    <a:pt x="44" y="28"/>
                    <a:pt x="44" y="16"/>
                    <a:pt x="36" y="8"/>
                  </a:cubicBezTo>
                  <a:cubicBezTo>
                    <a:pt x="28" y="0"/>
                    <a:pt x="16" y="0"/>
                    <a:pt x="8" y="8"/>
                  </a:cubicBezTo>
                  <a:cubicBezTo>
                    <a:pt x="0" y="16"/>
                    <a:pt x="0" y="28"/>
                    <a:pt x="8" y="36"/>
                  </a:cubicBezTo>
                  <a:cubicBezTo>
                    <a:pt x="16" y="44"/>
                    <a:pt x="28" y="44"/>
                    <a:pt x="36" y="36"/>
                  </a:cubicBezTo>
                </a:path>
              </a:pathLst>
            </a:custGeom>
            <a:solidFill>
              <a:srgbClr val="F3F2FF"/>
            </a:solidFill>
            <a:ln w="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49" name="Line 142">
              <a:extLst>
                <a:ext uri="{FF2B5EF4-FFF2-40B4-BE49-F238E27FC236}">
                  <a16:creationId xmlns:a16="http://schemas.microsoft.com/office/drawing/2014/main" id="{CDDB39A6-B733-46CC-AE8D-C2F117E390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3630" y="5060622"/>
              <a:ext cx="1745" cy="22682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0" name="Line 143">
              <a:extLst>
                <a:ext uri="{FF2B5EF4-FFF2-40B4-BE49-F238E27FC236}">
                  <a16:creationId xmlns:a16="http://schemas.microsoft.com/office/drawing/2014/main" id="{27D231F7-0D9F-4516-8DCB-238F0C961E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5935" y="5125179"/>
              <a:ext cx="195391" cy="174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1" name="Freeform 144">
              <a:extLst>
                <a:ext uri="{FF2B5EF4-FFF2-40B4-BE49-F238E27FC236}">
                  <a16:creationId xmlns:a16="http://schemas.microsoft.com/office/drawing/2014/main" id="{0C05240F-001D-4BC0-81C2-455D77163D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1386" y="5287443"/>
              <a:ext cx="324489" cy="162264"/>
            </a:xfrm>
            <a:custGeom>
              <a:avLst/>
              <a:gdLst>
                <a:gd name="T0" fmla="*/ 0 w 186"/>
                <a:gd name="T1" fmla="*/ 2147483646 h 93"/>
                <a:gd name="T2" fmla="*/ 2147483646 w 186"/>
                <a:gd name="T3" fmla="*/ 0 h 93"/>
                <a:gd name="T4" fmla="*/ 2147483646 w 186"/>
                <a:gd name="T5" fmla="*/ 2147483646 h 93"/>
                <a:gd name="T6" fmla="*/ 0 60000 65536"/>
                <a:gd name="T7" fmla="*/ 0 60000 65536"/>
                <a:gd name="T8" fmla="*/ 0 60000 65536"/>
                <a:gd name="T9" fmla="*/ 0 w 186"/>
                <a:gd name="T10" fmla="*/ 0 h 93"/>
                <a:gd name="T11" fmla="*/ 186 w 186"/>
                <a:gd name="T12" fmla="*/ 93 h 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6" h="93">
                  <a:moveTo>
                    <a:pt x="0" y="93"/>
                  </a:moveTo>
                  <a:lnTo>
                    <a:pt x="93" y="0"/>
                  </a:lnTo>
                  <a:lnTo>
                    <a:pt x="186" y="9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2" name="Rectangle 145">
              <a:extLst>
                <a:ext uri="{FF2B5EF4-FFF2-40B4-BE49-F238E27FC236}">
                  <a16:creationId xmlns:a16="http://schemas.microsoft.com/office/drawing/2014/main" id="{FEA95E72-F57D-4E0C-8B51-F2714F600F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1386" y="4929764"/>
              <a:ext cx="324489" cy="5199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53" name="Rectangle 146">
              <a:extLst>
                <a:ext uri="{FF2B5EF4-FFF2-40B4-BE49-F238E27FC236}">
                  <a16:creationId xmlns:a16="http://schemas.microsoft.com/office/drawing/2014/main" id="{C7042272-EEA9-4978-A03C-A11247855F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8860" y="5578820"/>
              <a:ext cx="1107797" cy="12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54" name="Rectangle 147">
              <a:extLst>
                <a:ext uri="{FF2B5EF4-FFF2-40B4-BE49-F238E27FC236}">
                  <a16:creationId xmlns:a16="http://schemas.microsoft.com/office/drawing/2014/main" id="{EBD7B0B3-3D52-438C-9ED4-752923E3EC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3245" y="5543925"/>
              <a:ext cx="1372171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100" b="1">
                  <a:solidFill>
                    <a:srgbClr val="000000"/>
                  </a:solidFill>
                </a:rPr>
                <a:t>Maintenance Person</a:t>
              </a:r>
              <a:endParaRPr lang="en-US" altLang="en-US" sz="1100" b="1"/>
            </a:p>
          </p:txBody>
        </p:sp>
        <p:sp>
          <p:nvSpPr>
            <p:cNvPr id="11355" name="Rectangle 148">
              <a:extLst>
                <a:ext uri="{FF2B5EF4-FFF2-40B4-BE49-F238E27FC236}">
                  <a16:creationId xmlns:a16="http://schemas.microsoft.com/office/drawing/2014/main" id="{0CBA076D-D88E-4318-AF63-259D8CE39B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957" y="5449707"/>
              <a:ext cx="207603" cy="113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56" name="Rectangle 149">
              <a:extLst>
                <a:ext uri="{FF2B5EF4-FFF2-40B4-BE49-F238E27FC236}">
                  <a16:creationId xmlns:a16="http://schemas.microsoft.com/office/drawing/2014/main" id="{FA5F5328-D148-4060-A212-9C1A902E8D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9674" y="5454941"/>
              <a:ext cx="59315" cy="1029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1357" name="Line 150">
              <a:extLst>
                <a:ext uri="{FF2B5EF4-FFF2-40B4-BE49-F238E27FC236}">
                  <a16:creationId xmlns:a16="http://schemas.microsoft.com/office/drawing/2014/main" id="{6BCB51FF-9040-43C9-B78F-239190F6DC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25875" y="5163564"/>
              <a:ext cx="1299699" cy="2268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8" name="Rectangle 151">
              <a:extLst>
                <a:ext uri="{FF2B5EF4-FFF2-40B4-BE49-F238E27FC236}">
                  <a16:creationId xmlns:a16="http://schemas.microsoft.com/office/drawing/2014/main" id="{A67FD6B9-41A9-48B8-9239-2E1731766F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0988" y="5015258"/>
              <a:ext cx="245983" cy="125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59" name="Rectangle 152">
              <a:extLst>
                <a:ext uri="{FF2B5EF4-FFF2-40B4-BE49-F238E27FC236}">
                  <a16:creationId xmlns:a16="http://schemas.microsoft.com/office/drawing/2014/main" id="{0B4D69A5-AEDF-4037-88F7-B19E1B7797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7406" y="5017003"/>
              <a:ext cx="75016" cy="132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1360" name="Rectangle 153">
              <a:extLst>
                <a:ext uri="{FF2B5EF4-FFF2-40B4-BE49-F238E27FC236}">
                  <a16:creationId xmlns:a16="http://schemas.microsoft.com/office/drawing/2014/main" id="{90F27BB8-E7B8-4290-9547-6E897F6439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0988" y="5015258"/>
              <a:ext cx="245983" cy="125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61" name="Rectangle 154">
              <a:extLst>
                <a:ext uri="{FF2B5EF4-FFF2-40B4-BE49-F238E27FC236}">
                  <a16:creationId xmlns:a16="http://schemas.microsoft.com/office/drawing/2014/main" id="{2E5852F6-349A-4853-94A4-AE91982360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7406" y="5017003"/>
              <a:ext cx="75016" cy="132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1362" name="Freeform 155">
              <a:extLst>
                <a:ext uri="{FF2B5EF4-FFF2-40B4-BE49-F238E27FC236}">
                  <a16:creationId xmlns:a16="http://schemas.microsoft.com/office/drawing/2014/main" id="{78E4A7A4-6594-40B0-9028-502BC181AB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8647" y="4031206"/>
              <a:ext cx="141310" cy="143071"/>
            </a:xfrm>
            <a:custGeom>
              <a:avLst/>
              <a:gdLst>
                <a:gd name="T0" fmla="*/ 2147483646 w 44"/>
                <a:gd name="T1" fmla="*/ 2147483646 h 44"/>
                <a:gd name="T2" fmla="*/ 2147483646 w 44"/>
                <a:gd name="T3" fmla="*/ 2147483646 h 44"/>
                <a:gd name="T4" fmla="*/ 2147483646 w 44"/>
                <a:gd name="T5" fmla="*/ 2147483646 h 44"/>
                <a:gd name="T6" fmla="*/ 2147483646 w 44"/>
                <a:gd name="T7" fmla="*/ 2147483646 h 44"/>
                <a:gd name="T8" fmla="*/ 2147483646 w 44"/>
                <a:gd name="T9" fmla="*/ 2147483646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"/>
                <a:gd name="T16" fmla="*/ 0 h 44"/>
                <a:gd name="T17" fmla="*/ 44 w 44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" h="44">
                  <a:moveTo>
                    <a:pt x="36" y="36"/>
                  </a:moveTo>
                  <a:cubicBezTo>
                    <a:pt x="44" y="28"/>
                    <a:pt x="44" y="16"/>
                    <a:pt x="36" y="8"/>
                  </a:cubicBezTo>
                  <a:cubicBezTo>
                    <a:pt x="28" y="0"/>
                    <a:pt x="16" y="0"/>
                    <a:pt x="8" y="8"/>
                  </a:cubicBezTo>
                  <a:cubicBezTo>
                    <a:pt x="0" y="16"/>
                    <a:pt x="0" y="28"/>
                    <a:pt x="8" y="36"/>
                  </a:cubicBezTo>
                  <a:cubicBezTo>
                    <a:pt x="16" y="44"/>
                    <a:pt x="28" y="44"/>
                    <a:pt x="36" y="36"/>
                  </a:cubicBezTo>
                </a:path>
              </a:pathLst>
            </a:custGeom>
            <a:solidFill>
              <a:srgbClr val="C8C8C8"/>
            </a:solidFill>
            <a:ln w="28575">
              <a:solidFill>
                <a:srgbClr val="C8C8C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63" name="Freeform 156">
              <a:extLst>
                <a:ext uri="{FF2B5EF4-FFF2-40B4-BE49-F238E27FC236}">
                  <a16:creationId xmlns:a16="http://schemas.microsoft.com/office/drawing/2014/main" id="{65C54A0B-505D-47DE-8028-FF7128F2A5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201" y="4015503"/>
              <a:ext cx="143054" cy="143071"/>
            </a:xfrm>
            <a:custGeom>
              <a:avLst/>
              <a:gdLst>
                <a:gd name="T0" fmla="*/ 2147483646 w 44"/>
                <a:gd name="T1" fmla="*/ 2147483646 h 44"/>
                <a:gd name="T2" fmla="*/ 2147483646 w 44"/>
                <a:gd name="T3" fmla="*/ 2147483646 h 44"/>
                <a:gd name="T4" fmla="*/ 2147483646 w 44"/>
                <a:gd name="T5" fmla="*/ 2147483646 h 44"/>
                <a:gd name="T6" fmla="*/ 2147483646 w 44"/>
                <a:gd name="T7" fmla="*/ 2147483646 h 44"/>
                <a:gd name="T8" fmla="*/ 2147483646 w 44"/>
                <a:gd name="T9" fmla="*/ 2147483646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"/>
                <a:gd name="T16" fmla="*/ 0 h 44"/>
                <a:gd name="T17" fmla="*/ 44 w 44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" h="44">
                  <a:moveTo>
                    <a:pt x="36" y="36"/>
                  </a:moveTo>
                  <a:cubicBezTo>
                    <a:pt x="44" y="28"/>
                    <a:pt x="44" y="16"/>
                    <a:pt x="36" y="8"/>
                  </a:cubicBezTo>
                  <a:cubicBezTo>
                    <a:pt x="28" y="0"/>
                    <a:pt x="16" y="0"/>
                    <a:pt x="8" y="8"/>
                  </a:cubicBezTo>
                  <a:cubicBezTo>
                    <a:pt x="0" y="16"/>
                    <a:pt x="0" y="28"/>
                    <a:pt x="8" y="36"/>
                  </a:cubicBezTo>
                  <a:cubicBezTo>
                    <a:pt x="16" y="44"/>
                    <a:pt x="28" y="44"/>
                    <a:pt x="36" y="36"/>
                  </a:cubicBezTo>
                </a:path>
              </a:pathLst>
            </a:custGeom>
            <a:solidFill>
              <a:srgbClr val="F3F2FF"/>
            </a:solidFill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64" name="Line 157">
              <a:extLst>
                <a:ext uri="{FF2B5EF4-FFF2-40B4-BE49-F238E27FC236}">
                  <a16:creationId xmlns:a16="http://schemas.microsoft.com/office/drawing/2014/main" id="{0D1C1904-E63E-4204-AB31-E4444740A4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92728" y="4151595"/>
              <a:ext cx="1745" cy="22682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5" name="Line 158">
              <a:extLst>
                <a:ext uri="{FF2B5EF4-FFF2-40B4-BE49-F238E27FC236}">
                  <a16:creationId xmlns:a16="http://schemas.microsoft.com/office/drawing/2014/main" id="{69E5C0F2-2781-4170-910E-2ED2DE904F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5033" y="4216152"/>
              <a:ext cx="195391" cy="174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6" name="Freeform 159">
              <a:extLst>
                <a:ext uri="{FF2B5EF4-FFF2-40B4-BE49-F238E27FC236}">
                  <a16:creationId xmlns:a16="http://schemas.microsoft.com/office/drawing/2014/main" id="{3CF7145D-3A76-4A42-9B72-36C421CB3D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0484" y="4378416"/>
              <a:ext cx="324489" cy="162264"/>
            </a:xfrm>
            <a:custGeom>
              <a:avLst/>
              <a:gdLst>
                <a:gd name="T0" fmla="*/ 0 w 186"/>
                <a:gd name="T1" fmla="*/ 2147483646 h 93"/>
                <a:gd name="T2" fmla="*/ 2147483646 w 186"/>
                <a:gd name="T3" fmla="*/ 0 h 93"/>
                <a:gd name="T4" fmla="*/ 2147483646 w 186"/>
                <a:gd name="T5" fmla="*/ 2147483646 h 93"/>
                <a:gd name="T6" fmla="*/ 0 60000 65536"/>
                <a:gd name="T7" fmla="*/ 0 60000 65536"/>
                <a:gd name="T8" fmla="*/ 0 60000 65536"/>
                <a:gd name="T9" fmla="*/ 0 w 186"/>
                <a:gd name="T10" fmla="*/ 0 h 93"/>
                <a:gd name="T11" fmla="*/ 186 w 186"/>
                <a:gd name="T12" fmla="*/ 93 h 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6" h="93">
                  <a:moveTo>
                    <a:pt x="0" y="93"/>
                  </a:moveTo>
                  <a:lnTo>
                    <a:pt x="93" y="0"/>
                  </a:lnTo>
                  <a:lnTo>
                    <a:pt x="186" y="9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7" name="Rectangle 161">
              <a:extLst>
                <a:ext uri="{FF2B5EF4-FFF2-40B4-BE49-F238E27FC236}">
                  <a16:creationId xmlns:a16="http://schemas.microsoft.com/office/drawing/2014/main" id="{D73BD436-D504-4115-9671-8B4ED97244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4533" y="4669793"/>
              <a:ext cx="521624" cy="130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68" name="Rectangle 162">
              <a:extLst>
                <a:ext uri="{FF2B5EF4-FFF2-40B4-BE49-F238E27FC236}">
                  <a16:creationId xmlns:a16="http://schemas.microsoft.com/office/drawing/2014/main" id="{E634EF15-5DCC-4232-8240-E62F48316E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1846" y="4572052"/>
              <a:ext cx="517770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100" b="1">
                  <a:solidFill>
                    <a:srgbClr val="000000"/>
                  </a:solidFill>
                </a:rPr>
                <a:t>Cashier</a:t>
              </a:r>
              <a:endParaRPr lang="en-US" altLang="en-US" sz="1100" b="1"/>
            </a:p>
          </p:txBody>
        </p:sp>
        <p:sp>
          <p:nvSpPr>
            <p:cNvPr id="11369" name="Rectangle 163">
              <a:extLst>
                <a:ext uri="{FF2B5EF4-FFF2-40B4-BE49-F238E27FC236}">
                  <a16:creationId xmlns:a16="http://schemas.microsoft.com/office/drawing/2014/main" id="{FFBF331E-0E29-44B5-8F1D-0031915F55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799" y="4540680"/>
              <a:ext cx="207603" cy="113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70" name="Rectangle 164">
              <a:extLst>
                <a:ext uri="{FF2B5EF4-FFF2-40B4-BE49-F238E27FC236}">
                  <a16:creationId xmlns:a16="http://schemas.microsoft.com/office/drawing/2014/main" id="{B0046F90-B98F-4015-8915-C7F1EF3A04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5282" y="4542424"/>
              <a:ext cx="59315" cy="1029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1371" name="Line 165">
              <a:extLst>
                <a:ext uri="{FF2B5EF4-FFF2-40B4-BE49-F238E27FC236}">
                  <a16:creationId xmlns:a16="http://schemas.microsoft.com/office/drawing/2014/main" id="{840CBA06-446B-4837-8929-DA1A55D4A6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54971" y="4156828"/>
              <a:ext cx="1150539" cy="11515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2" name="Rectangle 166">
              <a:extLst>
                <a:ext uri="{FF2B5EF4-FFF2-40B4-BE49-F238E27FC236}">
                  <a16:creationId xmlns:a16="http://schemas.microsoft.com/office/drawing/2014/main" id="{66EE6C88-F426-43AD-B322-0DE8EDCAAC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7499" y="4083549"/>
              <a:ext cx="245983" cy="127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73" name="Rectangle 167">
              <a:extLst>
                <a:ext uri="{FF2B5EF4-FFF2-40B4-BE49-F238E27FC236}">
                  <a16:creationId xmlns:a16="http://schemas.microsoft.com/office/drawing/2014/main" id="{D62DA61F-1DD6-4665-8CB1-FF4F3183CF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7406" y="4090528"/>
              <a:ext cx="75016" cy="132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1374" name="Rectangle 168">
              <a:extLst>
                <a:ext uri="{FF2B5EF4-FFF2-40B4-BE49-F238E27FC236}">
                  <a16:creationId xmlns:a16="http://schemas.microsoft.com/office/drawing/2014/main" id="{7A182345-50A4-4CD7-9C30-384E80018E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7499" y="4083549"/>
              <a:ext cx="245983" cy="127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375" name="Rectangle 169">
              <a:extLst>
                <a:ext uri="{FF2B5EF4-FFF2-40B4-BE49-F238E27FC236}">
                  <a16:creationId xmlns:a16="http://schemas.microsoft.com/office/drawing/2014/main" id="{0405A694-6F2F-43AC-BDFB-8F9AFC19AF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7406" y="4090528"/>
              <a:ext cx="75016" cy="1326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·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Symbol" panose="05050102010706020507" pitchFamily="18" charset="2"/>
                <a:buChar char="-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Font typeface="Wingdings" panose="05000000000000000000" pitchFamily="2" charset="2"/>
                <a:buChar char="§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o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447F"/>
                </a:buClr>
                <a:buSzPct val="100000"/>
                <a:buChar char="·"/>
                <a:defRPr sz="2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</p:grpSp>
      <p:sp>
        <p:nvSpPr>
          <p:cNvPr id="11269" name="Rectangle 170">
            <a:extLst>
              <a:ext uri="{FF2B5EF4-FFF2-40B4-BE49-F238E27FC236}">
                <a16:creationId xmlns:a16="http://schemas.microsoft.com/office/drawing/2014/main" id="{B198FFD9-44CC-4B86-94C3-C133D15A6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0125" y="6167438"/>
            <a:ext cx="4763" cy="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·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-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o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5A36D-FB8B-43A7-87A0-FE32C260F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304800"/>
            <a:ext cx="6918960" cy="299216"/>
          </a:xfrm>
        </p:spPr>
        <p:txBody>
          <a:bodyPr>
            <a:normAutofit fontScale="90000"/>
          </a:bodyPr>
          <a:lstStyle/>
          <a:p>
            <a:r>
              <a:rPr lang="en-US" dirty="0"/>
              <a:t>Other use cases &amp; actors</a:t>
            </a:r>
          </a:p>
        </p:txBody>
      </p:sp>
      <p:pic>
        <p:nvPicPr>
          <p:cNvPr id="1026" name="Picture 2" descr="A use case template for an ATM system">
            <a:hlinkClick r:id="rId2"/>
            <a:extLst>
              <a:ext uri="{FF2B5EF4-FFF2-40B4-BE49-F238E27FC236}">
                <a16:creationId xmlns:a16="http://schemas.microsoft.com/office/drawing/2014/main" id="{EC47F427-0DA8-437D-B821-542235CCB5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85820"/>
            <a:ext cx="5486399" cy="5686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7763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B035437C-FBDE-43D0-B2B8-C7931253D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ATM Model: Withdraw Cash Use Case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802935F-61B7-46DF-9B76-EB5E809C80D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400" dirty="0">
                <a:ea typeface="ＭＳ Ｐゴシック" pitchFamily="34" charset="-128"/>
              </a:rPr>
              <a:t>1 </a:t>
            </a:r>
            <a:r>
              <a:rPr lang="en-US" sz="1400" b="1" dirty="0">
                <a:ea typeface="ＭＳ Ｐゴシック" pitchFamily="34" charset="-128"/>
              </a:rPr>
              <a:t>Brief Description</a:t>
            </a:r>
          </a:p>
          <a:p>
            <a:pPr marL="0"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400" dirty="0">
                <a:ea typeface="ＭＳ Ｐゴシック" pitchFamily="34" charset="-128"/>
              </a:rPr>
              <a:t>This use case describes how the Bank Customer uses the ATM to withdraw money his/her bank account.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400" dirty="0">
                <a:ea typeface="ＭＳ Ｐゴシック" pitchFamily="34" charset="-128"/>
              </a:rPr>
              <a:t>2 </a:t>
            </a:r>
            <a:r>
              <a:rPr lang="en-US" sz="1400" b="1" dirty="0">
                <a:ea typeface="ＭＳ Ｐゴシック" pitchFamily="34" charset="-128"/>
              </a:rPr>
              <a:t>Actors</a:t>
            </a:r>
          </a:p>
          <a:p>
            <a:pPr marL="0"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400" dirty="0">
                <a:ea typeface="ＭＳ Ｐゴシック" pitchFamily="34" charset="-128"/>
              </a:rPr>
              <a:t>2.1 Bank Customer</a:t>
            </a:r>
          </a:p>
          <a:p>
            <a:pPr marL="0"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400" dirty="0">
                <a:ea typeface="ＭＳ Ｐゴシック" pitchFamily="34" charset="-128"/>
              </a:rPr>
              <a:t>2.2 Bank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400" dirty="0">
                <a:ea typeface="ＭＳ Ｐゴシック" pitchFamily="34" charset="-128"/>
              </a:rPr>
              <a:t>3 </a:t>
            </a:r>
            <a:r>
              <a:rPr lang="en-US" sz="1400" b="1" dirty="0">
                <a:ea typeface="ＭＳ Ｐゴシック" pitchFamily="34" charset="-128"/>
              </a:rPr>
              <a:t>Preconditions</a:t>
            </a:r>
          </a:p>
          <a:p>
            <a:pPr marL="0"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400" dirty="0">
                <a:ea typeface="ＭＳ Ｐゴシック" pitchFamily="34" charset="-128"/>
              </a:rPr>
              <a:t>There is an active network connection to the Bank.</a:t>
            </a:r>
          </a:p>
          <a:p>
            <a:pPr marL="0"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400" dirty="0">
                <a:ea typeface="ＭＳ Ｐゴシック" pitchFamily="34" charset="-128"/>
              </a:rPr>
              <a:t>The ATM has cash available.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defRPr/>
            </a:pPr>
            <a:endParaRPr lang="en-US" sz="1200" dirty="0">
              <a:ea typeface="ＭＳ Ｐゴシック" pitchFamily="34" charset="-128"/>
            </a:endParaRP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407150-B481-4F06-8D04-E66824AC2BF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000" dirty="0">
                <a:ea typeface="ＭＳ Ｐゴシック" pitchFamily="34" charset="-128"/>
              </a:rPr>
              <a:t>4 </a:t>
            </a:r>
            <a:r>
              <a:rPr lang="en-US" sz="1000" b="1" dirty="0">
                <a:ea typeface="ＭＳ Ｐゴシック" pitchFamily="34" charset="-128"/>
              </a:rPr>
              <a:t>Basic Flow of Events</a:t>
            </a:r>
          </a:p>
          <a:p>
            <a:pPr marL="0"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000" dirty="0">
                <a:ea typeface="ＭＳ Ｐゴシック" pitchFamily="34" charset="-128"/>
              </a:rPr>
              <a:t>1. The use case begins when Bank Customer inserts their Bank Card.</a:t>
            </a:r>
          </a:p>
          <a:p>
            <a:pPr marL="0"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000" dirty="0">
                <a:ea typeface="ＭＳ Ｐゴシック" pitchFamily="34" charset="-128"/>
              </a:rPr>
              <a:t>2. Use Case: Validate User is performed.</a:t>
            </a:r>
          </a:p>
          <a:p>
            <a:pPr marL="0"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000" dirty="0">
                <a:ea typeface="ＭＳ Ｐゴシック" pitchFamily="34" charset="-128"/>
              </a:rPr>
              <a:t>3. The ATM displays the different alternatives that are available on this unit. [See Supporting Requirement SR-xxx for list of alternatives]. In this case the Bank Customer always selects “Withdraw Cash”.</a:t>
            </a:r>
          </a:p>
          <a:p>
            <a:pPr marL="0"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000" dirty="0">
                <a:ea typeface="ＭＳ Ｐゴシック" pitchFamily="34" charset="-128"/>
              </a:rPr>
              <a:t>4. The ATM prompts for an account. See Supporting Requirement SR-</a:t>
            </a:r>
            <a:r>
              <a:rPr lang="en-US" sz="1000" dirty="0" err="1">
                <a:ea typeface="ＭＳ Ｐゴシック" pitchFamily="34" charset="-128"/>
              </a:rPr>
              <a:t>yyy</a:t>
            </a:r>
            <a:r>
              <a:rPr lang="en-US" sz="1000" dirty="0">
                <a:ea typeface="ＭＳ Ｐゴシック" pitchFamily="34" charset="-128"/>
              </a:rPr>
              <a:t> for account types that shall be supported.</a:t>
            </a:r>
          </a:p>
          <a:p>
            <a:pPr marL="0"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000" dirty="0">
                <a:ea typeface="ＭＳ Ｐゴシック" pitchFamily="34" charset="-128"/>
              </a:rPr>
              <a:t>5. The Bank Customer selects an account.</a:t>
            </a:r>
          </a:p>
          <a:p>
            <a:pPr marL="0"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000" dirty="0">
                <a:ea typeface="ＭＳ Ｐゴシック" pitchFamily="34" charset="-128"/>
              </a:rPr>
              <a:t>6. The ATM prompts for an amount.</a:t>
            </a:r>
          </a:p>
          <a:p>
            <a:pPr marL="0"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000" dirty="0">
                <a:ea typeface="ＭＳ Ｐゴシック" pitchFamily="34" charset="-128"/>
              </a:rPr>
              <a:t>7. The Bank Customer enters an amount.</a:t>
            </a:r>
          </a:p>
          <a:p>
            <a:pPr marL="0"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000" dirty="0">
                <a:ea typeface="ＭＳ Ｐゴシック" pitchFamily="34" charset="-128"/>
              </a:rPr>
              <a:t>8. Card ID, PIN, amount and account is sent to Bank as a transaction. The Bank Consortium replies with a go/no go reply telling if the transaction is ok.</a:t>
            </a:r>
          </a:p>
          <a:p>
            <a:pPr marL="0"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000" dirty="0">
                <a:ea typeface="ＭＳ Ｐゴシック" pitchFamily="34" charset="-128"/>
              </a:rPr>
              <a:t>9. Then money is dispensed</a:t>
            </a:r>
          </a:p>
          <a:p>
            <a:pPr marL="0"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000" dirty="0">
                <a:ea typeface="ＭＳ Ｐゴシック" pitchFamily="34" charset="-128"/>
              </a:rPr>
              <a:t>10. The Bank Card is returned.</a:t>
            </a:r>
          </a:p>
          <a:p>
            <a:pPr marL="0"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000" dirty="0">
                <a:ea typeface="ＭＳ Ｐゴシック" pitchFamily="34" charset="-128"/>
              </a:rPr>
              <a:t>11. The receipt is printed</a:t>
            </a:r>
          </a:p>
          <a:p>
            <a:pPr marL="0"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000" dirty="0">
                <a:ea typeface="ＭＳ Ｐゴシック" pitchFamily="34" charset="-128"/>
              </a:rPr>
              <a:t>12. The use case ends successfully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119D7200-2A9C-468E-B721-5CF39755A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ATM Model: Withdraw Cash Use Case (2)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E843663-5B5F-43CB-B637-F074F9071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sz="1400" dirty="0">
                <a:ea typeface="ＭＳ Ｐゴシック" pitchFamily="34" charset="-128"/>
              </a:rPr>
              <a:t>5 </a:t>
            </a:r>
            <a:r>
              <a:rPr lang="en-US" sz="1400" b="1" dirty="0">
                <a:ea typeface="ＭＳ Ｐゴシック" pitchFamily="34" charset="-128"/>
              </a:rPr>
              <a:t>Alternative Flows</a:t>
            </a:r>
          </a:p>
          <a:p>
            <a:pPr>
              <a:defRPr/>
            </a:pPr>
            <a:r>
              <a:rPr lang="en-US" sz="1400" dirty="0">
                <a:ea typeface="ＭＳ Ｐゴシック" pitchFamily="34" charset="-128"/>
              </a:rPr>
              <a:t>5.1 Invalid User</a:t>
            </a:r>
          </a:p>
          <a:p>
            <a:pPr lvl="1">
              <a:defRPr/>
            </a:pPr>
            <a:r>
              <a:rPr lang="en-US" sz="1400" dirty="0">
                <a:ea typeface="ＭＳ Ｐゴシック" pitchFamily="34" charset="-128"/>
              </a:rPr>
              <a:t>If in step 2 of the basic flow Bank Customer the use case: Validate User does not complete successfully, then </a:t>
            </a:r>
          </a:p>
          <a:p>
            <a:pPr lvl="1">
              <a:defRPr/>
            </a:pPr>
            <a:r>
              <a:rPr lang="en-US" sz="1400" dirty="0">
                <a:ea typeface="ＭＳ Ｐゴシック" pitchFamily="34" charset="-128"/>
              </a:rPr>
              <a:t>1. the use case ends with a failure condition</a:t>
            </a:r>
          </a:p>
          <a:p>
            <a:pPr>
              <a:defRPr/>
            </a:pPr>
            <a:r>
              <a:rPr lang="en-US" sz="1400" dirty="0">
                <a:ea typeface="ＭＳ Ｐゴシック" pitchFamily="34" charset="-128"/>
              </a:rPr>
              <a:t>5.2 Wrong account</a:t>
            </a:r>
          </a:p>
          <a:p>
            <a:pPr lvl="1">
              <a:defRPr/>
            </a:pPr>
            <a:r>
              <a:rPr lang="en-US" sz="1400" dirty="0">
                <a:ea typeface="ＭＳ Ｐゴシック" pitchFamily="34" charset="-128"/>
              </a:rPr>
              <a:t>If in step 8 of the basic flow the account selected by the Bank Customer is not associated with this bank card, then </a:t>
            </a:r>
          </a:p>
          <a:p>
            <a:pPr lvl="1">
              <a:defRPr/>
            </a:pPr>
            <a:r>
              <a:rPr lang="en-US" sz="1400" dirty="0">
                <a:ea typeface="ＭＳ Ｐゴシック" pitchFamily="34" charset="-128"/>
              </a:rPr>
              <a:t>1. The ATM shall display the message “Invalid Account – please try again” </a:t>
            </a:r>
          </a:p>
          <a:p>
            <a:pPr marL="685800" lvl="1" indent="-228600">
              <a:buFontTx/>
              <a:buAutoNum type="arabicPeriod" startAt="2"/>
              <a:defRPr/>
            </a:pPr>
            <a:r>
              <a:rPr lang="en-US" sz="1400" dirty="0">
                <a:ea typeface="ＭＳ Ｐゴシック" pitchFamily="34" charset="-128"/>
              </a:rPr>
              <a:t>The use case resumes at step 4</a:t>
            </a:r>
          </a:p>
          <a:p>
            <a:pPr marL="228600" indent="-228600">
              <a:defRPr/>
            </a:pPr>
            <a:r>
              <a:rPr lang="en-US" sz="1400" b="1" dirty="0">
                <a:ea typeface="ＭＳ Ｐゴシック" pitchFamily="34" charset="-128"/>
              </a:rPr>
              <a:t>.</a:t>
            </a:r>
          </a:p>
          <a:p>
            <a:pPr marL="228600" indent="-228600">
              <a:defRPr/>
            </a:pPr>
            <a:r>
              <a:rPr lang="en-US" sz="1400" b="1" dirty="0">
                <a:ea typeface="ＭＳ Ｐゴシック" pitchFamily="34" charset="-128"/>
              </a:rPr>
              <a:t>.</a:t>
            </a:r>
          </a:p>
          <a:p>
            <a:pPr>
              <a:defRPr/>
            </a:pPr>
            <a:r>
              <a:rPr lang="en-US" sz="1400" dirty="0">
                <a:ea typeface="ＭＳ Ｐゴシック" pitchFamily="34" charset="-128"/>
              </a:rPr>
              <a:t>7 </a:t>
            </a:r>
            <a:r>
              <a:rPr lang="en-US" sz="1400" b="1" dirty="0">
                <a:ea typeface="ＭＳ Ｐゴシック" pitchFamily="34" charset="-128"/>
              </a:rPr>
              <a:t>Post-conditions</a:t>
            </a:r>
          </a:p>
          <a:p>
            <a:pPr lvl="1">
              <a:defRPr/>
            </a:pPr>
            <a:r>
              <a:rPr lang="en-US" sz="1400" dirty="0">
                <a:ea typeface="ＭＳ Ｐゴシック" pitchFamily="34" charset="-128"/>
              </a:rPr>
              <a:t>7.1 Successful Completion</a:t>
            </a:r>
          </a:p>
          <a:p>
            <a:pPr lvl="1">
              <a:defRPr/>
            </a:pPr>
            <a:r>
              <a:rPr lang="en-US" sz="1400" dirty="0">
                <a:ea typeface="ＭＳ Ｐゴシック" pitchFamily="34" charset="-128"/>
              </a:rPr>
              <a:t>The user has received their cash and the internal logs have been updated.</a:t>
            </a:r>
          </a:p>
          <a:p>
            <a:pPr lvl="1">
              <a:defRPr/>
            </a:pPr>
            <a:r>
              <a:rPr lang="en-US" sz="1400" dirty="0">
                <a:ea typeface="ＭＳ Ｐゴシック" pitchFamily="34" charset="-128"/>
              </a:rPr>
              <a:t>7.2 Failure Condition</a:t>
            </a:r>
          </a:p>
          <a:p>
            <a:pPr lvl="1">
              <a:defRPr/>
            </a:pPr>
            <a:r>
              <a:rPr lang="en-US" sz="1400" dirty="0">
                <a:ea typeface="ＭＳ Ｐゴシック" pitchFamily="34" charset="-128"/>
              </a:rPr>
              <a:t>The logs have been updated accordingly.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4E91A55-F3B5-44EF-9C70-12DD8C5029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Developing the Use Case Model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278100CE-2E9C-43ED-A4F9-37491634AC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/>
              <a:t>Steps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Find Actors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Find Use Cases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Describe How Actors and Use Cases Interact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Present the Use-Case Model in Use-Case Diagrams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Package Actors and Use Cases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Develop a Survey of the Use-Case Model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/>
              <a:t>Evaluate Your Results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23DF5-D444-5828-7A42-3A8418678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A128BE0-7DF5-9DEF-437F-F94195CBC7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0897" y="1846263"/>
            <a:ext cx="6706656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181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CE20BAB-2639-48D4-B658-DAC08120B9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Use Cases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FBB1871-7A2D-4335-A166-28C57BBB76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b="1" dirty="0"/>
              <a:t>Interaction</a:t>
            </a:r>
            <a:r>
              <a:rPr lang="en-US" altLang="en-US" dirty="0"/>
              <a:t> between a </a:t>
            </a:r>
            <a:r>
              <a:rPr lang="en-US" altLang="en-US" b="1" dirty="0"/>
              <a:t>user</a:t>
            </a:r>
            <a:r>
              <a:rPr lang="en-US" altLang="en-US" dirty="0"/>
              <a:t> and a </a:t>
            </a:r>
            <a:r>
              <a:rPr lang="en-US" altLang="en-US" b="1" dirty="0"/>
              <a:t>system</a:t>
            </a:r>
          </a:p>
          <a:p>
            <a:pPr eaLnBrk="1" hangingPunct="1">
              <a:defRPr/>
            </a:pPr>
            <a:r>
              <a:rPr lang="en-US" altLang="en-US" dirty="0"/>
              <a:t>A </a:t>
            </a:r>
            <a:r>
              <a:rPr lang="en-US" altLang="en-US" b="1" dirty="0"/>
              <a:t>complete and meaningful</a:t>
            </a:r>
            <a:r>
              <a:rPr lang="en-US" altLang="en-US" dirty="0"/>
              <a:t> use </a:t>
            </a:r>
          </a:p>
          <a:p>
            <a:pPr eaLnBrk="1" hangingPunct="1">
              <a:defRPr/>
            </a:pPr>
            <a:r>
              <a:rPr lang="en-US" altLang="en-US" dirty="0"/>
              <a:t>Focus on </a:t>
            </a:r>
            <a:r>
              <a:rPr lang="en-US" altLang="en-US" b="1" dirty="0"/>
              <a:t>value</a:t>
            </a:r>
            <a:r>
              <a:rPr lang="en-US" altLang="en-US" dirty="0"/>
              <a:t> – how the system will be used to </a:t>
            </a:r>
            <a:r>
              <a:rPr lang="en-US" altLang="en-US" b="1" dirty="0"/>
              <a:t>satisfy</a:t>
            </a:r>
            <a:r>
              <a:rPr lang="en-US" altLang="en-US" dirty="0"/>
              <a:t> a specific </a:t>
            </a:r>
            <a:r>
              <a:rPr lang="en-US" altLang="en-US" b="1" i="1" dirty="0">
                <a:solidFill>
                  <a:srgbClr val="C00000"/>
                </a:solidFill>
              </a:rPr>
              <a:t>user goal</a:t>
            </a:r>
          </a:p>
          <a:p>
            <a:pPr eaLnBrk="1" hangingPunct="1">
              <a:defRPr/>
            </a:pPr>
            <a:r>
              <a:rPr lang="en-US" altLang="en-US" b="1" dirty="0"/>
              <a:t>Observable and testable functionality - </a:t>
            </a:r>
            <a:r>
              <a:rPr lang="en-US" altLang="en-US" dirty="0"/>
              <a:t>“black box” view of the system</a:t>
            </a:r>
          </a:p>
          <a:p>
            <a:pPr eaLnBrk="1" hangingPunct="1">
              <a:defRPr/>
            </a:pPr>
            <a:r>
              <a:rPr lang="en-US" altLang="en-US" dirty="0"/>
              <a:t>The </a:t>
            </a:r>
            <a:r>
              <a:rPr lang="en-US" altLang="en-US" b="1" dirty="0"/>
              <a:t>first</a:t>
            </a:r>
            <a:r>
              <a:rPr lang="en-US" altLang="en-US" dirty="0"/>
              <a:t> </a:t>
            </a:r>
            <a:r>
              <a:rPr lang="en-US" altLang="en-US" b="1" dirty="0"/>
              <a:t>system functional</a:t>
            </a:r>
            <a:r>
              <a:rPr lang="en-US" altLang="en-US" dirty="0"/>
              <a:t> </a:t>
            </a:r>
            <a:r>
              <a:rPr lang="en-US" altLang="en-US" b="1" dirty="0"/>
              <a:t>decomposition</a:t>
            </a:r>
          </a:p>
          <a:p>
            <a:pPr eaLnBrk="1" hangingPunct="1">
              <a:defRPr/>
            </a:pPr>
            <a:r>
              <a:rPr lang="en-US" altLang="en-US" dirty="0"/>
              <a:t>All use cases = </a:t>
            </a:r>
            <a:r>
              <a:rPr lang="en-US" altLang="en-US" b="1" dirty="0"/>
              <a:t>{all things the system must do}</a:t>
            </a:r>
          </a:p>
          <a:p>
            <a:pPr eaLnBrk="1" hangingPunct="1">
              <a:defRPr/>
            </a:pPr>
            <a:r>
              <a:rPr lang="en-US" altLang="en-US" b="1" dirty="0"/>
              <a:t>Understand</a:t>
            </a:r>
            <a:r>
              <a:rPr lang="en-US" altLang="en-US" dirty="0"/>
              <a:t> the </a:t>
            </a:r>
            <a:r>
              <a:rPr lang="en-US" altLang="en-US" b="1" dirty="0"/>
              <a:t>big picture</a:t>
            </a:r>
          </a:p>
          <a:p>
            <a:pPr eaLnBrk="1" hangingPunct="1">
              <a:defRPr/>
            </a:pPr>
            <a:endParaRPr lang="en-US" altLang="en-US" b="1" dirty="0"/>
          </a:p>
          <a:p>
            <a:pPr marL="114300" indent="0" eaLnBrk="1" hangingPunct="1">
              <a:buFont typeface="Symbol" panose="05050102010706020507" pitchFamily="18" charset="2"/>
              <a:buNone/>
              <a:defRPr/>
            </a:pPr>
            <a:endParaRPr lang="en-US" altLang="en-US" b="1" dirty="0"/>
          </a:p>
          <a:p>
            <a:pPr lvl="1" eaLnBrk="1" hangingPunct="1">
              <a:defRPr/>
            </a:pPr>
            <a:endParaRPr lang="en-US" altLang="en-US" b="1" dirty="0"/>
          </a:p>
          <a:p>
            <a:pPr eaLnBrk="1" hangingPunct="1">
              <a:buFont typeface="Symbol" panose="05050102010706020507" pitchFamily="18" charset="2"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41B4EFF4-F8D5-4F80-9D32-220E862C75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Use-Case Modeling Phases</a:t>
            </a:r>
          </a:p>
        </p:txBody>
      </p:sp>
      <p:sp>
        <p:nvSpPr>
          <p:cNvPr id="23555" name="Rectangle 7">
            <a:extLst>
              <a:ext uri="{FF2B5EF4-FFF2-40B4-BE49-F238E27FC236}">
                <a16:creationId xmlns:a16="http://schemas.microsoft.com/office/drawing/2014/main" id="{7D6568A0-A596-433D-BC1B-3980BA8CD0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Symbol" panose="05050102010706020507" pitchFamily="18" charset="2"/>
              <a:buNone/>
              <a:defRPr/>
            </a:pPr>
            <a:r>
              <a:rPr lang="en-US" dirty="0"/>
              <a:t>Three phases of requirements analysis:</a:t>
            </a:r>
          </a:p>
          <a:p>
            <a:pPr eaLnBrk="1" hangingPunct="1">
              <a:buFont typeface="Symbol" panose="05050102010706020507" pitchFamily="18" charset="2"/>
              <a:buNone/>
              <a:defRPr/>
            </a:pPr>
            <a:endParaRPr lang="en-US" dirty="0"/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dirty="0"/>
              <a:t>Model the </a:t>
            </a:r>
            <a:r>
              <a:rPr lang="en-US" b="1" dirty="0"/>
              <a:t>user roles </a:t>
            </a:r>
            <a:r>
              <a:rPr lang="en-US" dirty="0"/>
              <a:t>– detailed actor descriptions</a:t>
            </a:r>
          </a:p>
          <a:p>
            <a:pPr marL="930275" lvl="1" indent="-457200" eaLnBrk="1" hangingPunct="1">
              <a:defRPr/>
            </a:pPr>
            <a:r>
              <a:rPr lang="en-US" dirty="0"/>
              <a:t>Identify </a:t>
            </a:r>
            <a:r>
              <a:rPr lang="en-US" b="1" dirty="0"/>
              <a:t>user</a:t>
            </a:r>
            <a:r>
              <a:rPr lang="en-US" dirty="0"/>
              <a:t> </a:t>
            </a:r>
            <a:r>
              <a:rPr lang="en-US" b="1" dirty="0"/>
              <a:t>goals</a:t>
            </a:r>
            <a:r>
              <a:rPr lang="en-US" dirty="0"/>
              <a:t> for system interaction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dirty="0"/>
              <a:t>Model (specify) requirements as </a:t>
            </a:r>
            <a:r>
              <a:rPr lang="en-US" b="1" dirty="0"/>
              <a:t>use cases</a:t>
            </a:r>
          </a:p>
          <a:p>
            <a:pPr lvl="1" eaLnBrk="1" hangingPunct="1">
              <a:defRPr/>
            </a:pPr>
            <a:r>
              <a:rPr lang="en-US" sz="2000" dirty="0"/>
              <a:t>Use case </a:t>
            </a:r>
            <a:r>
              <a:rPr lang="en-US" sz="2000" b="1" dirty="0"/>
              <a:t>diagrams</a:t>
            </a:r>
            <a:r>
              <a:rPr lang="en-US" sz="2000" dirty="0"/>
              <a:t> – for context and reference</a:t>
            </a:r>
          </a:p>
          <a:p>
            <a:pPr lvl="1" eaLnBrk="1" hangingPunct="1">
              <a:defRPr/>
            </a:pPr>
            <a:r>
              <a:rPr lang="en-US" sz="2000" dirty="0"/>
              <a:t>Use case </a:t>
            </a:r>
            <a:r>
              <a:rPr lang="en-US" sz="2000" b="1" dirty="0"/>
              <a:t>descriptions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dirty="0"/>
              <a:t>Model </a:t>
            </a:r>
            <a:r>
              <a:rPr lang="en-US" b="1" dirty="0"/>
              <a:t>use-case realizations</a:t>
            </a:r>
          </a:p>
          <a:p>
            <a:pPr lvl="1" eaLnBrk="1" hangingPunct="1">
              <a:defRPr/>
            </a:pPr>
            <a:r>
              <a:rPr lang="en-US" sz="2000" dirty="0"/>
              <a:t>An interaction of objects that realize the requirements</a:t>
            </a:r>
          </a:p>
          <a:p>
            <a:pPr lvl="1" eaLnBrk="1" hangingPunct="1">
              <a:defRPr/>
            </a:pPr>
            <a:r>
              <a:rPr lang="en-US" sz="2000" dirty="0"/>
              <a:t>Class diagrams and object interaction diagrams</a:t>
            </a:r>
          </a:p>
          <a:p>
            <a:pPr lvl="1" eaLnBrk="1" hangingPunct="1">
              <a:defRPr/>
            </a:pPr>
            <a:r>
              <a:rPr lang="en-US" sz="2000" dirty="0"/>
              <a:t>(Also known as robustness analysis, use case analysis, task modeling, or scripting)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FF1AC54-E52C-4975-AC0B-EC3CF1CA19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UML Use-Case Modeling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1196A13-AF12-4072-8F31-A5A479C41102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1600200" y="1846263"/>
            <a:ext cx="7543800" cy="4022725"/>
          </a:xfrm>
        </p:spPr>
        <p:txBody>
          <a:bodyPr/>
          <a:lstStyle/>
          <a:p>
            <a:pPr eaLnBrk="1" hangingPunct="1"/>
            <a:r>
              <a:rPr lang="en-US" altLang="en-US"/>
              <a:t>An actor represents </a:t>
            </a:r>
            <a:r>
              <a:rPr lang="en-US" altLang="en-US" b="1" u="sng"/>
              <a:t>anything</a:t>
            </a:r>
            <a:r>
              <a:rPr lang="en-US" altLang="en-US" b="1"/>
              <a:t> that interacts with the system</a:t>
            </a:r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A use case is a set of system actions that yields an </a:t>
            </a:r>
            <a:r>
              <a:rPr lang="en-US" altLang="en-US" b="1"/>
              <a:t>observable result of value </a:t>
            </a:r>
            <a:r>
              <a:rPr lang="en-US" altLang="en-US"/>
              <a:t>to a particular actor</a:t>
            </a: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E1E201D5-1612-473A-AA39-1BEAE533DB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438400"/>
            <a:ext cx="1600200" cy="163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AutoShape 5">
            <a:extLst>
              <a:ext uri="{FF2B5EF4-FFF2-40B4-BE49-F238E27FC236}">
                <a16:creationId xmlns:a16="http://schemas.microsoft.com/office/drawing/2014/main" id="{EEB01ADA-4902-4416-B809-BE41F07B2CD0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2133600" y="4876800"/>
            <a:ext cx="32004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Oval 6">
            <a:extLst>
              <a:ext uri="{FF2B5EF4-FFF2-40B4-BE49-F238E27FC236}">
                <a16:creationId xmlns:a16="http://schemas.microsoft.com/office/drawing/2014/main" id="{38286DDE-14CE-480B-A49E-76B6F1DF5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8975" y="4962525"/>
            <a:ext cx="1023938" cy="533400"/>
          </a:xfrm>
          <a:prstGeom prst="ellipse">
            <a:avLst/>
          </a:prstGeom>
          <a:solidFill>
            <a:srgbClr val="FFFFFF"/>
          </a:solidFill>
          <a:ln w="0">
            <a:solidFill>
              <a:srgbClr val="40004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·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-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o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E80665F3-6EE8-4FF5-9450-599B76D58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6613" y="5626100"/>
            <a:ext cx="785812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·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-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o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500">
                <a:solidFill>
                  <a:srgbClr val="000000"/>
                </a:solidFill>
              </a:rPr>
              <a:t>UseCase</a:t>
            </a:r>
            <a:endParaRPr lang="en-US" altLang="en-US" sz="1800"/>
          </a:p>
        </p:txBody>
      </p:sp>
      <p:sp>
        <p:nvSpPr>
          <p:cNvPr id="6152" name="Oval 8">
            <a:extLst>
              <a:ext uri="{FF2B5EF4-FFF2-40B4-BE49-F238E27FC236}">
                <a16:creationId xmlns:a16="http://schemas.microsoft.com/office/drawing/2014/main" id="{DC84B14F-1EC9-47E7-8C81-E3B89DC1D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4962525"/>
            <a:ext cx="1023938" cy="533400"/>
          </a:xfrm>
          <a:prstGeom prst="ellipse">
            <a:avLst/>
          </a:prstGeom>
          <a:solidFill>
            <a:srgbClr val="FFFFFF"/>
          </a:solidFill>
          <a:ln w="0">
            <a:solidFill>
              <a:srgbClr val="40004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·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-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o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153" name="Rectangle 9">
            <a:extLst>
              <a:ext uri="{FF2B5EF4-FFF2-40B4-BE49-F238E27FC236}">
                <a16:creationId xmlns:a16="http://schemas.microsoft.com/office/drawing/2014/main" id="{3B30F6A2-6CD7-43F0-B6F9-A0E8D7BF8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5105400"/>
            <a:ext cx="78581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·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-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o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500">
                <a:solidFill>
                  <a:srgbClr val="000000"/>
                </a:solidFill>
              </a:rPr>
              <a:t>UseCase</a:t>
            </a:r>
            <a:endParaRPr lang="en-US" altLang="en-US" sz="1800"/>
          </a:p>
        </p:txBody>
      </p:sp>
      <p:sp>
        <p:nvSpPr>
          <p:cNvPr id="6154" name="AutoShape 10">
            <a:extLst>
              <a:ext uri="{FF2B5EF4-FFF2-40B4-BE49-F238E27FC236}">
                <a16:creationId xmlns:a16="http://schemas.microsoft.com/office/drawing/2014/main" id="{D1B668DA-D4AB-4D78-B2D6-BBFBB36A0732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5105400" y="2590800"/>
            <a:ext cx="1504950" cy="107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Rectangle 11">
            <a:extLst>
              <a:ext uri="{FF2B5EF4-FFF2-40B4-BE49-F238E27FC236}">
                <a16:creationId xmlns:a16="http://schemas.microsoft.com/office/drawing/2014/main" id="{46868F62-7621-4EFB-BF2C-6041C3513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2075" y="2641600"/>
            <a:ext cx="1354138" cy="973138"/>
          </a:xfrm>
          <a:prstGeom prst="rect">
            <a:avLst/>
          </a:prstGeom>
          <a:solidFill>
            <a:srgbClr val="FFFFFF"/>
          </a:solidFill>
          <a:ln w="0">
            <a:solidFill>
              <a:srgbClr val="400040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·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-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o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156" name="Rectangle 12">
            <a:extLst>
              <a:ext uri="{FF2B5EF4-FFF2-40B4-BE49-F238E27FC236}">
                <a16:creationId xmlns:a16="http://schemas.microsoft.com/office/drawing/2014/main" id="{5F19C6C0-E48A-4469-B4D1-4C9C2D864F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2613" y="2976563"/>
            <a:ext cx="50482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·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-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o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700">
                <a:solidFill>
                  <a:srgbClr val="000000"/>
                </a:solidFill>
              </a:rPr>
              <a:t>Actor</a:t>
            </a:r>
            <a:endParaRPr lang="en-US" altLang="en-US" sz="1800"/>
          </a:p>
        </p:txBody>
      </p:sp>
      <p:sp>
        <p:nvSpPr>
          <p:cNvPr id="6157" name="Rectangle 13">
            <a:extLst>
              <a:ext uri="{FF2B5EF4-FFF2-40B4-BE49-F238E27FC236}">
                <a16:creationId xmlns:a16="http://schemas.microsoft.com/office/drawing/2014/main" id="{CBEAA364-1318-4597-866B-145080E53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5" y="2708275"/>
            <a:ext cx="10064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·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-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o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700">
                <a:solidFill>
                  <a:srgbClr val="000000"/>
                </a:solidFill>
              </a:rPr>
              <a:t>&lt;&lt;Actor&gt;&gt;</a:t>
            </a:r>
            <a:endParaRPr lang="en-US" altLang="en-US" sz="1800"/>
          </a:p>
        </p:txBody>
      </p:sp>
      <p:sp>
        <p:nvSpPr>
          <p:cNvPr id="6158" name="TextBox 13">
            <a:extLst>
              <a:ext uri="{FF2B5EF4-FFF2-40B4-BE49-F238E27FC236}">
                <a16:creationId xmlns:a16="http://schemas.microsoft.com/office/drawing/2014/main" id="{ED33141E-44AB-4CE7-9034-DD984C47C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684588"/>
            <a:ext cx="51054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·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-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o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 b="1">
                <a:solidFill>
                  <a:srgbClr val="002060"/>
                </a:solidFill>
              </a:rPr>
              <a:t>People, external systems, devices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149DF77-0C1B-4C9A-9064-033E3D19D7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Use-Case Diagram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DB0DBFC-44EB-4C03-A36B-6B5C7CAB15ED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1105189" y="1898650"/>
            <a:ext cx="7115175" cy="4121150"/>
          </a:xfrm>
        </p:spPr>
        <p:txBody>
          <a:bodyPr/>
          <a:lstStyle/>
          <a:p>
            <a:pPr eaLnBrk="1" hangingPunct="1"/>
            <a:r>
              <a:rPr lang="en-US" altLang="en-US" dirty="0"/>
              <a:t>A use-case diagram shows relationships between actors and use cases</a:t>
            </a:r>
          </a:p>
          <a:p>
            <a:pPr lvl="1" eaLnBrk="1" hangingPunct="1"/>
            <a:r>
              <a:rPr lang="en-US" altLang="en-US" dirty="0"/>
              <a:t>Relationships: “communicates with” (exchanges data, signals, events)</a:t>
            </a:r>
          </a:p>
        </p:txBody>
      </p:sp>
      <p:sp>
        <p:nvSpPr>
          <p:cNvPr id="7172" name="Oval 10">
            <a:extLst>
              <a:ext uri="{FF2B5EF4-FFF2-40B4-BE49-F238E27FC236}">
                <a16:creationId xmlns:a16="http://schemas.microsoft.com/office/drawing/2014/main" id="{8C340831-08EC-4111-BC84-09BBE99B9B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4163" y="2855913"/>
            <a:ext cx="830262" cy="427037"/>
          </a:xfrm>
          <a:prstGeom prst="ellipse">
            <a:avLst/>
          </a:prstGeom>
          <a:solidFill>
            <a:srgbClr val="FFFFFF"/>
          </a:solidFill>
          <a:ln w="0">
            <a:solidFill>
              <a:srgbClr val="40004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·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-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o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7173" name="Rectangle 11">
            <a:extLst>
              <a:ext uri="{FF2B5EF4-FFF2-40B4-BE49-F238E27FC236}">
                <a16:creationId xmlns:a16="http://schemas.microsoft.com/office/drawing/2014/main" id="{46F6B4BC-78A7-45BD-BDFC-000C310E2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2263" y="3400425"/>
            <a:ext cx="86995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·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-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o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View Grades</a:t>
            </a:r>
            <a:endParaRPr lang="en-US" altLang="en-US" sz="1800"/>
          </a:p>
        </p:txBody>
      </p:sp>
      <p:sp>
        <p:nvSpPr>
          <p:cNvPr id="7174" name="Oval 12">
            <a:extLst>
              <a:ext uri="{FF2B5EF4-FFF2-40B4-BE49-F238E27FC236}">
                <a16:creationId xmlns:a16="http://schemas.microsoft.com/office/drawing/2014/main" id="{4DCF0300-D7CF-47F4-A4C3-B40A672234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5538" y="3733800"/>
            <a:ext cx="214312" cy="212725"/>
          </a:xfrm>
          <a:prstGeom prst="ellipse">
            <a:avLst/>
          </a:prstGeom>
          <a:noFill/>
          <a:ln w="0">
            <a:solidFill>
              <a:srgbClr val="40004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·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-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o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7175" name="Line 13">
            <a:extLst>
              <a:ext uri="{FF2B5EF4-FFF2-40B4-BE49-F238E27FC236}">
                <a16:creationId xmlns:a16="http://schemas.microsoft.com/office/drawing/2014/main" id="{7AC00627-A06A-4428-9049-5A25CA52972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90788" y="3935413"/>
            <a:ext cx="1587" cy="177800"/>
          </a:xfrm>
          <a:prstGeom prst="line">
            <a:avLst/>
          </a:prstGeom>
          <a:noFill/>
          <a:ln w="0">
            <a:solidFill>
              <a:srgbClr val="40004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Line 14">
            <a:extLst>
              <a:ext uri="{FF2B5EF4-FFF2-40B4-BE49-F238E27FC236}">
                <a16:creationId xmlns:a16="http://schemas.microsoft.com/office/drawing/2014/main" id="{04DF49FA-6AFA-41D3-AED2-1DF980A12964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6800" y="3983038"/>
            <a:ext cx="320675" cy="1587"/>
          </a:xfrm>
          <a:prstGeom prst="line">
            <a:avLst/>
          </a:prstGeom>
          <a:noFill/>
          <a:ln w="0">
            <a:solidFill>
              <a:srgbClr val="40004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Freeform 15">
            <a:extLst>
              <a:ext uri="{FF2B5EF4-FFF2-40B4-BE49-F238E27FC236}">
                <a16:creationId xmlns:a16="http://schemas.microsoft.com/office/drawing/2014/main" id="{0495280C-32E4-4A45-A68B-8AB06AA13907}"/>
              </a:ext>
            </a:extLst>
          </p:cNvPr>
          <p:cNvSpPr>
            <a:spLocks/>
          </p:cNvSpPr>
          <p:nvPr/>
        </p:nvSpPr>
        <p:spPr bwMode="auto">
          <a:xfrm>
            <a:off x="2276475" y="4113213"/>
            <a:ext cx="439738" cy="212725"/>
          </a:xfrm>
          <a:custGeom>
            <a:avLst/>
            <a:gdLst>
              <a:gd name="T0" fmla="*/ 0 w 37"/>
              <a:gd name="T1" fmla="*/ 2147483646 h 18"/>
              <a:gd name="T2" fmla="*/ 2147483646 w 37"/>
              <a:gd name="T3" fmla="*/ 0 h 18"/>
              <a:gd name="T4" fmla="*/ 2147483646 w 37"/>
              <a:gd name="T5" fmla="*/ 2147483646 h 18"/>
              <a:gd name="T6" fmla="*/ 0 60000 65536"/>
              <a:gd name="T7" fmla="*/ 0 60000 65536"/>
              <a:gd name="T8" fmla="*/ 0 60000 65536"/>
              <a:gd name="T9" fmla="*/ 0 w 37"/>
              <a:gd name="T10" fmla="*/ 0 h 18"/>
              <a:gd name="T11" fmla="*/ 37 w 37"/>
              <a:gd name="T12" fmla="*/ 18 h 1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" h="18">
                <a:moveTo>
                  <a:pt x="0" y="18"/>
                </a:moveTo>
                <a:lnTo>
                  <a:pt x="18" y="0"/>
                </a:lnTo>
                <a:lnTo>
                  <a:pt x="37" y="18"/>
                </a:lnTo>
              </a:path>
            </a:pathLst>
          </a:custGeom>
          <a:noFill/>
          <a:ln w="0">
            <a:solidFill>
              <a:srgbClr val="40004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Rectangle 16">
            <a:extLst>
              <a:ext uri="{FF2B5EF4-FFF2-40B4-BE49-F238E27FC236}">
                <a16:creationId xmlns:a16="http://schemas.microsoft.com/office/drawing/2014/main" id="{64DFEAD5-C4B2-491A-AAC8-602D3B005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2350" y="4445000"/>
            <a:ext cx="523875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·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-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o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Student</a:t>
            </a:r>
            <a:endParaRPr lang="en-US" altLang="en-US" sz="1800"/>
          </a:p>
        </p:txBody>
      </p:sp>
      <p:sp>
        <p:nvSpPr>
          <p:cNvPr id="7179" name="Line 17">
            <a:extLst>
              <a:ext uri="{FF2B5EF4-FFF2-40B4-BE49-F238E27FC236}">
                <a16:creationId xmlns:a16="http://schemas.microsoft.com/office/drawing/2014/main" id="{537FEF17-A047-4E5D-9BDD-028176D8CDF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68675" y="3282950"/>
            <a:ext cx="665163" cy="319088"/>
          </a:xfrm>
          <a:prstGeom prst="line">
            <a:avLst/>
          </a:prstGeom>
          <a:noFill/>
          <a:ln w="28575">
            <a:solidFill>
              <a:srgbClr val="40004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0" name="Line 18">
            <a:extLst>
              <a:ext uri="{FF2B5EF4-FFF2-40B4-BE49-F238E27FC236}">
                <a16:creationId xmlns:a16="http://schemas.microsoft.com/office/drawing/2014/main" id="{B036D258-E0AB-4094-AFE0-52DF21D6C96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16213" y="3602038"/>
            <a:ext cx="652462" cy="309562"/>
          </a:xfrm>
          <a:prstGeom prst="line">
            <a:avLst/>
          </a:prstGeom>
          <a:noFill/>
          <a:ln w="28575">
            <a:solidFill>
              <a:srgbClr val="40004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1" name="Oval 19">
            <a:extLst>
              <a:ext uri="{FF2B5EF4-FFF2-40B4-BE49-F238E27FC236}">
                <a16:creationId xmlns:a16="http://schemas.microsoft.com/office/drawing/2014/main" id="{16433C4E-30D1-4AC5-986F-6996C24C8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4163" y="5156200"/>
            <a:ext cx="830262" cy="427038"/>
          </a:xfrm>
          <a:prstGeom prst="ellipse">
            <a:avLst/>
          </a:prstGeom>
          <a:solidFill>
            <a:srgbClr val="FFFFFF"/>
          </a:solidFill>
          <a:ln w="0">
            <a:solidFill>
              <a:srgbClr val="40004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·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-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o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7182" name="Rectangle 20">
            <a:extLst>
              <a:ext uri="{FF2B5EF4-FFF2-40B4-BE49-F238E27FC236}">
                <a16:creationId xmlns:a16="http://schemas.microsoft.com/office/drawing/2014/main" id="{BA80CD1A-CE03-4A2E-B02C-070F875FD3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8325" y="5702300"/>
            <a:ext cx="369888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·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-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o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Login</a:t>
            </a:r>
            <a:endParaRPr lang="en-US" altLang="en-US" sz="1800"/>
          </a:p>
        </p:txBody>
      </p:sp>
      <p:sp>
        <p:nvSpPr>
          <p:cNvPr id="7183" name="Line 21">
            <a:extLst>
              <a:ext uri="{FF2B5EF4-FFF2-40B4-BE49-F238E27FC236}">
                <a16:creationId xmlns:a16="http://schemas.microsoft.com/office/drawing/2014/main" id="{F08896B5-C98A-4F0A-B58F-23B6B8C5B548}"/>
              </a:ext>
            </a:extLst>
          </p:cNvPr>
          <p:cNvSpPr>
            <a:spLocks noChangeShapeType="1"/>
          </p:cNvSpPr>
          <p:nvPr/>
        </p:nvSpPr>
        <p:spPr bwMode="auto">
          <a:xfrm>
            <a:off x="3440113" y="4659313"/>
            <a:ext cx="725487" cy="485775"/>
          </a:xfrm>
          <a:prstGeom prst="line">
            <a:avLst/>
          </a:prstGeom>
          <a:noFill/>
          <a:ln w="28575">
            <a:solidFill>
              <a:srgbClr val="40004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4" name="Line 22">
            <a:extLst>
              <a:ext uri="{FF2B5EF4-FFF2-40B4-BE49-F238E27FC236}">
                <a16:creationId xmlns:a16="http://schemas.microsoft.com/office/drawing/2014/main" id="{7BD7AA2E-F36A-4519-B268-8C0F689FCFD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716213" y="4171950"/>
            <a:ext cx="723900" cy="487363"/>
          </a:xfrm>
          <a:prstGeom prst="line">
            <a:avLst/>
          </a:prstGeom>
          <a:noFill/>
          <a:ln w="28575">
            <a:solidFill>
              <a:srgbClr val="40004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Oval 23">
            <a:extLst>
              <a:ext uri="{FF2B5EF4-FFF2-40B4-BE49-F238E27FC236}">
                <a16:creationId xmlns:a16="http://schemas.microsoft.com/office/drawing/2014/main" id="{3E443618-E82C-4EC3-9AF7-A2D546CE4B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4163" y="4006850"/>
            <a:ext cx="830262" cy="427038"/>
          </a:xfrm>
          <a:prstGeom prst="ellipse">
            <a:avLst/>
          </a:prstGeom>
          <a:solidFill>
            <a:srgbClr val="FFFFFF"/>
          </a:solidFill>
          <a:ln w="0">
            <a:solidFill>
              <a:srgbClr val="40004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·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-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o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7186" name="Rectangle 24">
            <a:extLst>
              <a:ext uri="{FF2B5EF4-FFF2-40B4-BE49-F238E27FC236}">
                <a16:creationId xmlns:a16="http://schemas.microsoft.com/office/drawing/2014/main" id="{6D7B0901-83F0-4ECC-9296-FCFEFF8ED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3188" y="4551363"/>
            <a:ext cx="139382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·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-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o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Register for Courses</a:t>
            </a:r>
            <a:endParaRPr lang="en-US" altLang="en-US" sz="1800"/>
          </a:p>
        </p:txBody>
      </p:sp>
      <p:sp>
        <p:nvSpPr>
          <p:cNvPr id="7187" name="Line 25">
            <a:extLst>
              <a:ext uri="{FF2B5EF4-FFF2-40B4-BE49-F238E27FC236}">
                <a16:creationId xmlns:a16="http://schemas.microsoft.com/office/drawing/2014/main" id="{411B95F1-B196-4CA1-A299-DF0FED33571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2488" y="4100513"/>
            <a:ext cx="688975" cy="60325"/>
          </a:xfrm>
          <a:prstGeom prst="line">
            <a:avLst/>
          </a:prstGeom>
          <a:noFill/>
          <a:ln w="28575">
            <a:solidFill>
              <a:srgbClr val="40004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8" name="Line 26">
            <a:extLst>
              <a:ext uri="{FF2B5EF4-FFF2-40B4-BE49-F238E27FC236}">
                <a16:creationId xmlns:a16="http://schemas.microsoft.com/office/drawing/2014/main" id="{CCBD57FB-D26D-4E37-9F9E-E4BBC1161A8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716213" y="4041775"/>
            <a:ext cx="676275" cy="58738"/>
          </a:xfrm>
          <a:prstGeom prst="line">
            <a:avLst/>
          </a:prstGeom>
          <a:noFill/>
          <a:ln w="28575">
            <a:solidFill>
              <a:srgbClr val="40004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9" name="Rectangle 27">
            <a:extLst>
              <a:ext uri="{FF2B5EF4-FFF2-40B4-BE49-F238E27FC236}">
                <a16:creationId xmlns:a16="http://schemas.microsoft.com/office/drawing/2014/main" id="{DFA0E75B-76D6-4EAC-97D3-ABE1D00E2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1375" y="3922713"/>
            <a:ext cx="1401763" cy="581025"/>
          </a:xfrm>
          <a:prstGeom prst="rect">
            <a:avLst/>
          </a:prstGeom>
          <a:solidFill>
            <a:srgbClr val="FFFFFF"/>
          </a:solidFill>
          <a:ln w="0">
            <a:solidFill>
              <a:srgbClr val="400040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·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-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o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7190" name="Rectangle 28">
            <a:extLst>
              <a:ext uri="{FF2B5EF4-FFF2-40B4-BE49-F238E27FC236}">
                <a16:creationId xmlns:a16="http://schemas.microsoft.com/office/drawing/2014/main" id="{CB6429E4-F62C-455C-B7E9-1C61E5815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5538" y="4148138"/>
            <a:ext cx="1011237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·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-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o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CourseCatalog</a:t>
            </a:r>
            <a:endParaRPr lang="en-US" altLang="en-US" sz="1800"/>
          </a:p>
        </p:txBody>
      </p:sp>
      <p:sp>
        <p:nvSpPr>
          <p:cNvPr id="7191" name="Rectangle 29">
            <a:extLst>
              <a:ext uri="{FF2B5EF4-FFF2-40B4-BE49-F238E27FC236}">
                <a16:creationId xmlns:a16="http://schemas.microsoft.com/office/drawing/2014/main" id="{77051812-DCE9-4EEF-B9AD-8598FB235C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7138" y="3959225"/>
            <a:ext cx="7112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·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-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o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41375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41375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000000"/>
                </a:solidFill>
              </a:rPr>
              <a:t>&lt;&lt;Actor&gt;&gt;</a:t>
            </a:r>
            <a:endParaRPr lang="en-US" altLang="en-US" sz="1800"/>
          </a:p>
        </p:txBody>
      </p:sp>
      <p:sp>
        <p:nvSpPr>
          <p:cNvPr id="7192" name="Line 30">
            <a:extLst>
              <a:ext uri="{FF2B5EF4-FFF2-40B4-BE49-F238E27FC236}">
                <a16:creationId xmlns:a16="http://schemas.microsoft.com/office/drawing/2014/main" id="{F4E154E0-EC65-4764-B879-0168A314A29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1788" y="4219575"/>
            <a:ext cx="509587" cy="1588"/>
          </a:xfrm>
          <a:prstGeom prst="line">
            <a:avLst/>
          </a:prstGeom>
          <a:noFill/>
          <a:ln w="28575">
            <a:solidFill>
              <a:srgbClr val="40004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3" name="Line 31">
            <a:extLst>
              <a:ext uri="{FF2B5EF4-FFF2-40B4-BE49-F238E27FC236}">
                <a16:creationId xmlns:a16="http://schemas.microsoft.com/office/drawing/2014/main" id="{7734BF77-44B1-410D-B788-7B9372B35C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3313" y="4219575"/>
            <a:ext cx="498475" cy="1588"/>
          </a:xfrm>
          <a:prstGeom prst="line">
            <a:avLst/>
          </a:prstGeom>
          <a:noFill/>
          <a:ln w="28575">
            <a:solidFill>
              <a:srgbClr val="40004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4" name="TextBox 27">
            <a:extLst>
              <a:ext uri="{FF2B5EF4-FFF2-40B4-BE49-F238E27FC236}">
                <a16:creationId xmlns:a16="http://schemas.microsoft.com/office/drawing/2014/main" id="{0FE25F64-A6D0-45C8-96D3-5DD7CEAFA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334000"/>
            <a:ext cx="2460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·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Symbol" panose="05050102010706020507" pitchFamily="18" charset="2"/>
              <a:buChar char="-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o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00447F"/>
              </a:buClr>
              <a:buSzPct val="100000"/>
              <a:buChar char="·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002060"/>
                </a:solidFill>
              </a:rPr>
              <a:t>System context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5176A87-B1AE-4518-82E5-81B5E4EC1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Use Case Descriptions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B0C4746-51D4-468A-86E9-95B2130038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/>
              <a:t>For each use case describe </a:t>
            </a:r>
            <a:r>
              <a:rPr lang="en-US" altLang="en-US" b="1" dirty="0"/>
              <a:t>functional steps </a:t>
            </a:r>
            <a:r>
              <a:rPr lang="en-US" altLang="en-US" dirty="0"/>
              <a:t>in sufficient detail to …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dirty="0"/>
              <a:t>Enable (or represent) </a:t>
            </a:r>
            <a:r>
              <a:rPr lang="en-US" altLang="en-US" b="1" dirty="0"/>
              <a:t>requirement specification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dirty="0"/>
              <a:t>Begin early </a:t>
            </a:r>
            <a:r>
              <a:rPr lang="en-US" altLang="en-US" b="1" dirty="0"/>
              <a:t>design</a:t>
            </a:r>
            <a:r>
              <a:rPr lang="en-US" altLang="en-US" dirty="0"/>
              <a:t> work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dirty="0"/>
              <a:t>Achieve </a:t>
            </a:r>
            <a:r>
              <a:rPr lang="en-US" altLang="en-US" b="1" dirty="0"/>
              <a:t>stakeholder and user understanding and approval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/>
              <a:t>The details …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dirty="0"/>
              <a:t>Name and description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dirty="0"/>
              <a:t>Actors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dirty="0"/>
              <a:t>Primary </a:t>
            </a:r>
            <a:r>
              <a:rPr lang="en-US" altLang="en-US" b="1" dirty="0"/>
              <a:t>flow of events</a:t>
            </a:r>
            <a:r>
              <a:rPr lang="en-US" altLang="en-US" dirty="0"/>
              <a:t> (as related stories)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dirty="0"/>
              <a:t>Secondary </a:t>
            </a:r>
            <a:r>
              <a:rPr lang="en-US" altLang="en-US" b="1" dirty="0"/>
              <a:t>alternative</a:t>
            </a:r>
            <a:r>
              <a:rPr lang="en-US" altLang="en-US" dirty="0"/>
              <a:t> and/or </a:t>
            </a:r>
            <a:r>
              <a:rPr lang="en-US" altLang="en-US" b="1" dirty="0"/>
              <a:t>exception</a:t>
            </a:r>
            <a:r>
              <a:rPr lang="en-US" altLang="en-US" dirty="0"/>
              <a:t> </a:t>
            </a:r>
            <a:r>
              <a:rPr lang="en-US" altLang="en-US" b="1" dirty="0"/>
              <a:t>flow of events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dirty="0"/>
              <a:t>System </a:t>
            </a:r>
            <a:r>
              <a:rPr lang="en-US" altLang="en-US" b="1" dirty="0"/>
              <a:t>preconditions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dirty="0"/>
              <a:t>System </a:t>
            </a:r>
            <a:r>
              <a:rPr lang="en-US" altLang="en-US" b="1" dirty="0"/>
              <a:t>post conditions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b="1" dirty="0"/>
              <a:t>Supplemental</a:t>
            </a:r>
            <a:r>
              <a:rPr lang="en-US" altLang="en-US" dirty="0"/>
              <a:t> information – </a:t>
            </a:r>
            <a:r>
              <a:rPr lang="en-US" altLang="en-US" b="1" dirty="0"/>
              <a:t>non-functional</a:t>
            </a:r>
            <a:r>
              <a:rPr lang="en-US" altLang="en-US" dirty="0"/>
              <a:t> requirements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6D653694-4E47-4880-BB5C-CD53C9F92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“Why Use Cases at All?”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7976EF2D-9770-4746-9D8F-0410946FF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en-US" b="1" dirty="0"/>
              <a:t>A good compromise – use cases are semi-formal, structured, but understandable stories</a:t>
            </a:r>
            <a:r>
              <a:rPr lang="en-US" altLang="en-US" dirty="0"/>
              <a:t> (people like stories)</a:t>
            </a:r>
          </a:p>
          <a:p>
            <a:pPr eaLnBrk="1" hangingPunct="1">
              <a:defRPr/>
            </a:pPr>
            <a:r>
              <a:rPr lang="en-US" altLang="en-US" dirty="0"/>
              <a:t>Use cases </a:t>
            </a:r>
            <a:r>
              <a:rPr lang="en-US" altLang="en-US" b="1" dirty="0"/>
              <a:t>add value </a:t>
            </a:r>
            <a:r>
              <a:rPr lang="en-US" altLang="en-US" dirty="0"/>
              <a:t>to analysis</a:t>
            </a:r>
          </a:p>
          <a:p>
            <a:pPr lvl="1" eaLnBrk="1" hangingPunct="1">
              <a:defRPr/>
            </a:pPr>
            <a:r>
              <a:rPr lang="en-US" altLang="en-US" sz="1800" dirty="0"/>
              <a:t>At first as a succinct outline of mainline features and capabilities (get your head around the functionality)</a:t>
            </a:r>
          </a:p>
          <a:p>
            <a:pPr lvl="1" eaLnBrk="1" hangingPunct="1">
              <a:defRPr/>
            </a:pPr>
            <a:r>
              <a:rPr lang="en-US" altLang="en-US" sz="1800" dirty="0"/>
              <a:t>Later a basis for innovation, extension, revision of requirements</a:t>
            </a:r>
          </a:p>
          <a:p>
            <a:pPr eaLnBrk="1" hangingPunct="1">
              <a:defRPr/>
            </a:pPr>
            <a:r>
              <a:rPr lang="en-US" altLang="en-US" b="1" dirty="0"/>
              <a:t>Address exceptions </a:t>
            </a:r>
            <a:r>
              <a:rPr lang="en-US" altLang="en-US" dirty="0"/>
              <a:t>– a large source of system complexity</a:t>
            </a:r>
          </a:p>
          <a:p>
            <a:pPr eaLnBrk="1" hangingPunct="1">
              <a:defRPr/>
            </a:pPr>
            <a:r>
              <a:rPr lang="en-US" altLang="en-US" b="1" dirty="0"/>
              <a:t>Start functional decomposition </a:t>
            </a:r>
            <a:r>
              <a:rPr lang="en-US" altLang="en-US" dirty="0"/>
              <a:t>that transitions to requirement specifications and early design</a:t>
            </a:r>
          </a:p>
          <a:p>
            <a:pPr eaLnBrk="1" hangingPunct="1">
              <a:defRPr/>
            </a:pPr>
            <a:r>
              <a:rPr lang="en-US" altLang="en-US" dirty="0"/>
              <a:t>Good </a:t>
            </a:r>
            <a:r>
              <a:rPr lang="en-US" altLang="en-US" b="1" dirty="0"/>
              <a:t>basis for pursuing related project information </a:t>
            </a:r>
            <a:r>
              <a:rPr lang="en-US" altLang="en-US" dirty="0"/>
              <a:t>– estimates, plans, user interface design, software design, testing</a:t>
            </a:r>
          </a:p>
          <a:p>
            <a:pPr eaLnBrk="1" hangingPunct="1"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EA963244-297C-4F0F-926A-50962709A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But Use Cases Have Limitations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2A88E377-5893-49BF-80F2-1B678F12C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/>
              <a:t>Too much detail </a:t>
            </a:r>
            <a:r>
              <a:rPr lang="en-US" altLang="en-US"/>
              <a:t>– can be hard to work with</a:t>
            </a:r>
          </a:p>
          <a:p>
            <a:r>
              <a:rPr lang="en-US" altLang="en-US"/>
              <a:t>Developers </a:t>
            </a:r>
            <a:r>
              <a:rPr lang="en-US" altLang="en-US" b="1"/>
              <a:t>need use case supplemental requirements </a:t>
            </a:r>
            <a:r>
              <a:rPr lang="en-US" altLang="en-US"/>
              <a:t>to design</a:t>
            </a:r>
          </a:p>
          <a:p>
            <a:pPr lvl="1"/>
            <a:r>
              <a:rPr lang="en-US" altLang="en-US" sz="2000" b="1"/>
              <a:t>Ancillary functionality</a:t>
            </a:r>
            <a:r>
              <a:rPr lang="en-US" altLang="en-US" sz="2000"/>
              <a:t> such as system administration</a:t>
            </a:r>
          </a:p>
          <a:p>
            <a:pPr lvl="1"/>
            <a:r>
              <a:rPr lang="en-US" altLang="en-US" sz="2000" b="1"/>
              <a:t>Non functional</a:t>
            </a:r>
            <a:r>
              <a:rPr lang="en-US" altLang="en-US" sz="2000"/>
              <a:t> quality requirements and business rules</a:t>
            </a:r>
          </a:p>
          <a:p>
            <a:r>
              <a:rPr lang="en-US" altLang="en-US" b="1"/>
              <a:t>Functional decomposition guidance for design has limits</a:t>
            </a:r>
          </a:p>
          <a:p>
            <a:r>
              <a:rPr lang="en-US" altLang="en-US" b="1"/>
              <a:t>May not be as effective for non-user interactive systems</a:t>
            </a:r>
          </a:p>
          <a:p>
            <a:pPr lvl="1"/>
            <a:r>
              <a:rPr lang="en-US" altLang="en-US" sz="2000"/>
              <a:t>Concurrent applications, batch processing, data warehousing, computational intensive, etc.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32E8C-E330-41DB-B1BA-FF9309EFD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Case “Styles”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11E2F-424E-4C3D-A322-7D77423F1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Martin Fowler states “There is no standard way to write the content of a use case, and different formats work well in different cases.”</a:t>
            </a:r>
          </a:p>
          <a:p>
            <a:r>
              <a:rPr lang="en-US" dirty="0"/>
              <a:t>You can:</a:t>
            </a:r>
          </a:p>
          <a:p>
            <a:r>
              <a:rPr lang="en-US" dirty="0"/>
              <a:t>- Use a text paragraph style</a:t>
            </a:r>
          </a:p>
          <a:p>
            <a:r>
              <a:rPr lang="en-US" dirty="0"/>
              <a:t>- Table style</a:t>
            </a:r>
          </a:p>
          <a:p>
            <a:r>
              <a:rPr lang="en-US" dirty="0"/>
              <a:t>- Graphical</a:t>
            </a:r>
          </a:p>
          <a:p>
            <a:r>
              <a:rPr lang="en-US" dirty="0"/>
              <a:t>- Combo</a:t>
            </a:r>
          </a:p>
        </p:txBody>
      </p:sp>
    </p:spTree>
    <p:extLst>
      <p:ext uri="{BB962C8B-B14F-4D97-AF65-F5344CB8AC3E}">
        <p14:creationId xmlns:p14="http://schemas.microsoft.com/office/powerpoint/2010/main" val="41883594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10285</TotalTime>
  <Words>964</Words>
  <Application>Microsoft Office PowerPoint</Application>
  <PresentationFormat>On-screen Show (4:3)</PresentationFormat>
  <Paragraphs>169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MS PGothic</vt:lpstr>
      <vt:lpstr>MS PGothic</vt:lpstr>
      <vt:lpstr>Arial</vt:lpstr>
      <vt:lpstr>Calibri</vt:lpstr>
      <vt:lpstr>Calibri Light</vt:lpstr>
      <vt:lpstr>Symbol</vt:lpstr>
      <vt:lpstr>Retrospect</vt:lpstr>
      <vt:lpstr>Use Cases</vt:lpstr>
      <vt:lpstr>Use Cases</vt:lpstr>
      <vt:lpstr>Use-Case Modeling Phases</vt:lpstr>
      <vt:lpstr>UML Use-Case Modeling</vt:lpstr>
      <vt:lpstr>Use-Case Diagram</vt:lpstr>
      <vt:lpstr>Use Case Descriptions</vt:lpstr>
      <vt:lpstr>“Why Use Cases at All?”</vt:lpstr>
      <vt:lpstr>But Use Cases Have Limitations</vt:lpstr>
      <vt:lpstr>Use Case “Styles”</vt:lpstr>
      <vt:lpstr>Use Case Example - ATM</vt:lpstr>
      <vt:lpstr>Other use cases &amp; actors</vt:lpstr>
      <vt:lpstr>ATM Model: Withdraw Cash Use Case</vt:lpstr>
      <vt:lpstr>ATM Model: Withdraw Cash Use Case (2)</vt:lpstr>
      <vt:lpstr>Developing the Use Case Model</vt:lpstr>
      <vt:lpstr>Template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Case Modeling</dc:title>
  <dc:creator>Robert Kuehl</dc:creator>
  <cp:lastModifiedBy>Kal Rabb</cp:lastModifiedBy>
  <cp:revision>217</cp:revision>
  <dcterms:created xsi:type="dcterms:W3CDTF">2010-03-27T14:34:59Z</dcterms:created>
  <dcterms:modified xsi:type="dcterms:W3CDTF">2025-11-07T13:45:04Z</dcterms:modified>
</cp:coreProperties>
</file>